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15" r:id="rId4"/>
    <p:sldId id="320" r:id="rId5"/>
    <p:sldId id="325" r:id="rId6"/>
    <p:sldId id="324" r:id="rId7"/>
    <p:sldId id="323" r:id="rId8"/>
    <p:sldId id="322" r:id="rId9"/>
    <p:sldId id="321" r:id="rId10"/>
    <p:sldId id="346" r:id="rId11"/>
    <p:sldId id="332" r:id="rId12"/>
    <p:sldId id="331" r:id="rId13"/>
    <p:sldId id="329" r:id="rId14"/>
    <p:sldId id="330" r:id="rId15"/>
    <p:sldId id="348" r:id="rId16"/>
    <p:sldId id="259" r:id="rId17"/>
    <p:sldId id="261" r:id="rId18"/>
    <p:sldId id="263" r:id="rId19"/>
    <p:sldId id="264" r:id="rId20"/>
    <p:sldId id="266" r:id="rId21"/>
    <p:sldId id="267" r:id="rId22"/>
    <p:sldId id="268" r:id="rId23"/>
    <p:sldId id="293" r:id="rId24"/>
    <p:sldId id="269" r:id="rId25"/>
    <p:sldId id="270" r:id="rId26"/>
    <p:sldId id="271" r:id="rId27"/>
    <p:sldId id="272" r:id="rId28"/>
    <p:sldId id="274" r:id="rId29"/>
    <p:sldId id="341" r:id="rId30"/>
    <p:sldId id="345" r:id="rId31"/>
    <p:sldId id="340" r:id="rId32"/>
    <p:sldId id="343" r:id="rId33"/>
    <p:sldId id="342" r:id="rId34"/>
    <p:sldId id="292" r:id="rId35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64129483814523"/>
          <c:y val="0.12084499854184894"/>
          <c:w val="0.85380314960629922"/>
          <c:h val="0.76317512394284048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4.5872549346341454E-2"/>
                  <c:y val="-3.9148101059164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A1-4356-B732-3C24A12F5B91}"/>
                </c:ext>
                <c:ext xmlns:c15="http://schemas.microsoft.com/office/drawing/2012/chart" uri="{CE6537A1-D6FC-4f65-9D91-7224C49458BB}">
                  <c15:layout>
                    <c:manualLayout>
                      <c:w val="7.2319603129485516E-2"/>
                      <c:h val="7.367866693605766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3823791233040638E-2"/>
                  <c:y val="-6.119917478390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A1-4356-B732-3C24A12F5B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698039477073167E-2"/>
                  <c:y val="-0.18532630216275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A1-4356-B732-3C24A12F5B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Φύλλο1!$A$2:$A$4</c:f>
              <c:strCache>
                <c:ptCount val="3"/>
                <c:pt idx="0">
                  <c:v>Λιανικό Εμπόριο</c:v>
                </c:pt>
                <c:pt idx="1">
                  <c:v>Χονδρικό Εμπόριο</c:v>
                </c:pt>
                <c:pt idx="2">
                  <c:v>Αυτοκίνητα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0.115</c:v>
                </c:pt>
                <c:pt idx="1">
                  <c:v>0.19400000000000001</c:v>
                </c:pt>
                <c:pt idx="2">
                  <c:v>0.255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A1-4356-B732-3C24A12F5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92763176"/>
        <c:axId val="492763568"/>
        <c:axId val="0"/>
      </c:bar3DChart>
      <c:catAx>
        <c:axId val="492763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/>
            </a:pPr>
            <a:endParaRPr lang="el-GR"/>
          </a:p>
        </c:txPr>
        <c:crossAx val="492763568"/>
        <c:crosses val="autoZero"/>
        <c:auto val="1"/>
        <c:lblAlgn val="ctr"/>
        <c:lblOffset val="100"/>
        <c:noMultiLvlLbl val="0"/>
      </c:catAx>
      <c:valAx>
        <c:axId val="492763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492763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86140591121761"/>
          <c:y val="0.11681794258687379"/>
          <c:w val="0.34752453497660618"/>
          <c:h val="0.75397292489339973"/>
        </c:manualLayout>
      </c:layout>
      <c:radarChart>
        <c:radarStyle val="marker"/>
        <c:varyColors val="0"/>
        <c:ser>
          <c:idx val="0"/>
          <c:order val="0"/>
          <c:tx>
            <c:strRef>
              <c:f>'4.4'!$D$25</c:f>
              <c:strCache>
                <c:ptCount val="1"/>
                <c:pt idx="0">
                  <c:v>2020Α</c:v>
                </c:pt>
              </c:strCache>
            </c:strRef>
          </c:tx>
          <c:spPr>
            <a:ln w="508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'4.4'!$A$26:$B$39</c:f>
              <c:strCache>
                <c:ptCount val="14"/>
                <c:pt idx="0">
                  <c:v>Ρευστότητα</c:v>
                </c:pt>
                <c:pt idx="1">
                  <c:v> Πτώση Κατανάλωσης </c:v>
                </c:pt>
                <c:pt idx="2">
                  <c:v> Φορολόγηση</c:v>
                </c:pt>
                <c:pt idx="3">
                  <c:v> Υψηλές ασφαλιστικές εισφορές</c:v>
                </c:pt>
                <c:pt idx="4">
                  <c:v>Λειτουργικό κόστος</c:v>
                </c:pt>
                <c:pt idx="5">
                  <c:v> Αδυναμία απασχόλησης επιπλέον προσωπικού</c:v>
                </c:pt>
                <c:pt idx="6">
                  <c:v>Ενοίκιο</c:v>
                </c:pt>
                <c:pt idx="7">
                  <c:v>Αθέμιτος ανταγωνισμός</c:v>
                </c:pt>
                <c:pt idx="8">
                  <c:v>Πολυθεματικά κέντρα (Malls)</c:v>
                </c:pt>
                <c:pt idx="9">
                  <c:v>Μη εξοικίωση με τεχνολογία-διαδίκτυο</c:v>
                </c:pt>
                <c:pt idx="10">
                  <c:v>Πόλη εγκατάστασης</c:v>
                </c:pt>
                <c:pt idx="11">
                  <c:v> Περιορισμένη πρόσβαση σε προμηθευτές</c:v>
                </c:pt>
                <c:pt idx="12">
                  <c:v>Χαμηλή τουριστική κίνηση</c:v>
                </c:pt>
                <c:pt idx="13">
                  <c:v>Αύξηση κόστους εμπορευμάτων </c:v>
                </c:pt>
              </c:strCache>
            </c:strRef>
          </c:cat>
          <c:val>
            <c:numRef>
              <c:f>'4.4'!$D$26:$D$39</c:f>
              <c:numCache>
                <c:formatCode>0.0</c:formatCode>
                <c:ptCount val="14"/>
                <c:pt idx="0">
                  <c:v>4.1144300734936285</c:v>
                </c:pt>
                <c:pt idx="1">
                  <c:v>4.1190091149257988</c:v>
                </c:pt>
                <c:pt idx="2">
                  <c:v>4.0694120751070813</c:v>
                </c:pt>
                <c:pt idx="3">
                  <c:v>3.6706441348934669</c:v>
                </c:pt>
                <c:pt idx="4">
                  <c:v>3.5438004544339838</c:v>
                </c:pt>
                <c:pt idx="5">
                  <c:v>2.8826878259285733</c:v>
                </c:pt>
                <c:pt idx="6">
                  <c:v>2.5621332453937811</c:v>
                </c:pt>
                <c:pt idx="7">
                  <c:v>3.7132230501065413</c:v>
                </c:pt>
                <c:pt idx="8">
                  <c:v>2.9184924816811124</c:v>
                </c:pt>
                <c:pt idx="9">
                  <c:v>2.4089733659359474</c:v>
                </c:pt>
                <c:pt idx="10">
                  <c:v>2.4714559074080924</c:v>
                </c:pt>
                <c:pt idx="11">
                  <c:v>1.82103534026767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06-43AB-A521-A6F32957084E}"/>
            </c:ext>
          </c:extLst>
        </c:ser>
        <c:ser>
          <c:idx val="1"/>
          <c:order val="1"/>
          <c:tx>
            <c:strRef>
              <c:f>'4.4'!$E$25</c:f>
              <c:strCache>
                <c:ptCount val="1"/>
                <c:pt idx="0">
                  <c:v>2021Α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'4.4'!$A$26:$B$39</c:f>
              <c:strCache>
                <c:ptCount val="14"/>
                <c:pt idx="0">
                  <c:v>Ρευστότητα</c:v>
                </c:pt>
                <c:pt idx="1">
                  <c:v> Πτώση Κατανάλωσης </c:v>
                </c:pt>
                <c:pt idx="2">
                  <c:v> Φορολόγηση</c:v>
                </c:pt>
                <c:pt idx="3">
                  <c:v> Υψηλές ασφαλιστικές εισφορές</c:v>
                </c:pt>
                <c:pt idx="4">
                  <c:v>Λειτουργικό κόστος</c:v>
                </c:pt>
                <c:pt idx="5">
                  <c:v> Αδυναμία απασχόλησης επιπλέον προσωπικού</c:v>
                </c:pt>
                <c:pt idx="6">
                  <c:v>Ενοίκιο</c:v>
                </c:pt>
                <c:pt idx="7">
                  <c:v>Αθέμιτος ανταγωνισμός</c:v>
                </c:pt>
                <c:pt idx="8">
                  <c:v>Πολυθεματικά κέντρα (Malls)</c:v>
                </c:pt>
                <c:pt idx="9">
                  <c:v>Μη εξοικίωση με τεχνολογία-διαδίκτυο</c:v>
                </c:pt>
                <c:pt idx="10">
                  <c:v>Πόλη εγκατάστασης</c:v>
                </c:pt>
                <c:pt idx="11">
                  <c:v> Περιορισμένη πρόσβαση σε προμηθευτές</c:v>
                </c:pt>
                <c:pt idx="12">
                  <c:v>Χαμηλή τουριστική κίνηση</c:v>
                </c:pt>
                <c:pt idx="13">
                  <c:v>Αύξηση κόστους εμπορευμάτων </c:v>
                </c:pt>
              </c:strCache>
            </c:strRef>
          </c:cat>
          <c:val>
            <c:numRef>
              <c:f>'4.4'!$E$26:$E$39</c:f>
              <c:numCache>
                <c:formatCode>0.0</c:formatCode>
                <c:ptCount val="14"/>
                <c:pt idx="0">
                  <c:v>4.1900000000000004</c:v>
                </c:pt>
                <c:pt idx="1">
                  <c:v>4.09</c:v>
                </c:pt>
                <c:pt idx="2">
                  <c:v>3.95</c:v>
                </c:pt>
                <c:pt idx="3">
                  <c:v>3.62</c:v>
                </c:pt>
                <c:pt idx="4">
                  <c:v>3.49</c:v>
                </c:pt>
                <c:pt idx="5">
                  <c:v>2.84</c:v>
                </c:pt>
                <c:pt idx="6">
                  <c:v>3.49</c:v>
                </c:pt>
                <c:pt idx="7">
                  <c:v>4.12</c:v>
                </c:pt>
                <c:pt idx="8">
                  <c:v>3.2</c:v>
                </c:pt>
                <c:pt idx="9">
                  <c:v>2.82</c:v>
                </c:pt>
                <c:pt idx="10">
                  <c:v>2.82</c:v>
                </c:pt>
                <c:pt idx="11">
                  <c:v>2.95</c:v>
                </c:pt>
                <c:pt idx="12">
                  <c:v>3.91</c:v>
                </c:pt>
                <c:pt idx="13">
                  <c:v>4.12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06-43AB-A521-A6F329570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4844120"/>
        <c:axId val="494844512"/>
      </c:radarChart>
      <c:catAx>
        <c:axId val="49484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44512"/>
        <c:crosses val="autoZero"/>
        <c:auto val="1"/>
        <c:lblAlgn val="ctr"/>
        <c:lblOffset val="100"/>
        <c:noMultiLvlLbl val="0"/>
      </c:catAx>
      <c:valAx>
        <c:axId val="49484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44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471984480200842"/>
          <c:y val="0.90719002579014518"/>
          <c:w val="0.30877287078245658"/>
          <c:h val="7.7414681896287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'Ομάδες Επίδοσης'!$B$98</c:f>
              <c:strCache>
                <c:ptCount val="1"/>
                <c:pt idx="0">
                  <c:v>Καλή</c:v>
                </c:pt>
              </c:strCache>
            </c:strRef>
          </c:tx>
          <c:spPr>
            <a:ln w="508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3315264939708623E-2"/>
                  <c:y val="3.797889292902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FB-4687-94AB-3339394970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74930362116994E-2"/>
                  <c:y val="2.5150687822313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4F-4493-975C-9316BEDF90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'Ομάδες Επίδοσης'!$C$97:$H$97</c:f>
              <c:strCache>
                <c:ptCount val="6"/>
                <c:pt idx="0">
                  <c:v> Δυναμικές</c:v>
                </c:pt>
                <c:pt idx="1">
                  <c:v> Αναπτυσσόμενες</c:v>
                </c:pt>
                <c:pt idx="2">
                  <c:v> Ανθεκτικές</c:v>
                </c:pt>
                <c:pt idx="3">
                  <c:v>Αγωνιστές</c:v>
                </c:pt>
                <c:pt idx="4">
                  <c:v> Συνεπείς</c:v>
                </c:pt>
                <c:pt idx="5">
                  <c:v> Απειλούμενες</c:v>
                </c:pt>
              </c:strCache>
            </c:strRef>
          </c:cat>
          <c:val>
            <c:numRef>
              <c:f>'Ομάδες Επίδοσης'!$C$98:$H$98</c:f>
              <c:numCache>
                <c:formatCode>###0.0%</c:formatCode>
                <c:ptCount val="6"/>
                <c:pt idx="0">
                  <c:v>0.36799999999999999</c:v>
                </c:pt>
                <c:pt idx="1">
                  <c:v>0.29299999999999998</c:v>
                </c:pt>
                <c:pt idx="2">
                  <c:v>0.27600000000000002</c:v>
                </c:pt>
                <c:pt idx="3">
                  <c:v>0.20499999999999999</c:v>
                </c:pt>
                <c:pt idx="4">
                  <c:v>0.109</c:v>
                </c:pt>
                <c:pt idx="5">
                  <c:v>3.5000000000000003E-2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4F-4493-975C-9316BEDF9086}"/>
            </c:ext>
          </c:extLst>
        </c:ser>
        <c:ser>
          <c:idx val="1"/>
          <c:order val="1"/>
          <c:tx>
            <c:strRef>
              <c:f>'Ομάδες Επίδοσης'!$B$100</c:f>
              <c:strCache>
                <c:ptCount val="1"/>
                <c:pt idx="0">
                  <c:v>Κακή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783296024595191E-2"/>
                  <c:y val="2.9792829294396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D4F-4493-975C-9316BEDF90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402971216341758E-2"/>
                  <c:y val="3.1850855326501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4F-4493-975C-9316BEDF90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'Ομάδες Επίδοσης'!$C$97:$H$97</c:f>
              <c:strCache>
                <c:ptCount val="6"/>
                <c:pt idx="0">
                  <c:v> Δυναμικές</c:v>
                </c:pt>
                <c:pt idx="1">
                  <c:v> Αναπτυσσόμενες</c:v>
                </c:pt>
                <c:pt idx="2">
                  <c:v> Ανθεκτικές</c:v>
                </c:pt>
                <c:pt idx="3">
                  <c:v>Αγωνιστές</c:v>
                </c:pt>
                <c:pt idx="4">
                  <c:v> Συνεπείς</c:v>
                </c:pt>
                <c:pt idx="5">
                  <c:v> Απειλούμενες</c:v>
                </c:pt>
              </c:strCache>
            </c:strRef>
          </c:cat>
          <c:val>
            <c:numRef>
              <c:f>'Ομάδες Επίδοσης'!$C$100:$H$100</c:f>
              <c:numCache>
                <c:formatCode>###0.0%</c:formatCode>
                <c:ptCount val="6"/>
                <c:pt idx="0">
                  <c:v>0.17100000000000001</c:v>
                </c:pt>
                <c:pt idx="1">
                  <c:v>0.28000000000000003</c:v>
                </c:pt>
                <c:pt idx="2">
                  <c:v>0.19500000000000001</c:v>
                </c:pt>
                <c:pt idx="3">
                  <c:v>0.24399999999999999</c:v>
                </c:pt>
                <c:pt idx="4">
                  <c:v>0.28100000000000003</c:v>
                </c:pt>
                <c:pt idx="5">
                  <c:v>0.55500000000000005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4F-4493-975C-9316BEDF90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92766312"/>
        <c:axId val="492760432"/>
      </c:lineChart>
      <c:catAx>
        <c:axId val="49276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2760432"/>
        <c:crosses val="autoZero"/>
        <c:auto val="1"/>
        <c:lblAlgn val="ctr"/>
        <c:lblOffset val="100"/>
        <c:noMultiLvlLbl val="0"/>
      </c:catAx>
      <c:valAx>
        <c:axId val="49276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27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Φύλλο1!$C$3:$C$5</c:f>
              <c:strCache>
                <c:ptCount val="3"/>
                <c:pt idx="0">
                  <c:v>ΑΡΝΗΤΙΚΑ</c:v>
                </c:pt>
                <c:pt idx="1">
                  <c:v>ΘΕΤΙΚΑ</c:v>
                </c:pt>
                <c:pt idx="2">
                  <c:v>ΔΕΝ ΘΑ ΕΠΗΡΕΑΣΕΙ</c:v>
                </c:pt>
              </c:strCache>
              <c:extLst xmlns:c16r2="http://schemas.microsoft.com/office/drawing/2015/06/chart"/>
            </c:strRef>
          </c:cat>
          <c:val>
            <c:numRef>
              <c:f>Φύλλο1!$D$3:$D$5</c:f>
              <c:numCache>
                <c:formatCode>###0</c:formatCode>
                <c:ptCount val="3"/>
                <c:pt idx="0">
                  <c:v>87.900012140553784</c:v>
                </c:pt>
                <c:pt idx="1">
                  <c:v>5.2544198968563167</c:v>
                </c:pt>
                <c:pt idx="2">
                  <c:v>6.1728707900913653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30-4EEC-8D98-3DB174688FE5}"/>
            </c:ext>
          </c:extLst>
        </c:ser>
        <c:ser>
          <c:idx val="1"/>
          <c:order val="1"/>
          <c:tx>
            <c:strRef>
              <c:f>Φύλλο1!$E$1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Φύλλο1!$C$3:$C$5</c:f>
              <c:strCache>
                <c:ptCount val="3"/>
                <c:pt idx="0">
                  <c:v>ΑΡΝΗΤΙΚΑ</c:v>
                </c:pt>
                <c:pt idx="1">
                  <c:v>ΘΕΤΙΚΑ</c:v>
                </c:pt>
                <c:pt idx="2">
                  <c:v>ΔΕΝ ΘΑ ΕΠΗΡΕΑΣΕΙ</c:v>
                </c:pt>
              </c:strCache>
              <c:extLst xmlns:c16r2="http://schemas.microsoft.com/office/drawing/2015/06/chart"/>
            </c:strRef>
          </c:cat>
          <c:val>
            <c:numRef>
              <c:f>Φύλλο1!$E$3:$E$5</c:f>
              <c:numCache>
                <c:formatCode>###0</c:formatCode>
                <c:ptCount val="3"/>
                <c:pt idx="0">
                  <c:v>71.186440677966104</c:v>
                </c:pt>
                <c:pt idx="1">
                  <c:v>15.90612777053455</c:v>
                </c:pt>
                <c:pt idx="2">
                  <c:v>11.864406779661017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30-4EEC-8D98-3DB174688F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4853528"/>
        <c:axId val="494853920"/>
      </c:barChart>
      <c:catAx>
        <c:axId val="49485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53920"/>
        <c:crosses val="autoZero"/>
        <c:auto val="1"/>
        <c:lblAlgn val="ctr"/>
        <c:lblOffset val="100"/>
        <c:noMultiLvlLbl val="0"/>
      </c:catAx>
      <c:valAx>
        <c:axId val="4948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5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Φύλλο1!$D$9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Φύλλο1!$C$11:$C$15</c:f>
              <c:strCache>
                <c:ptCount val="5"/>
                <c:pt idx="0">
                  <c:v>0 - 20 %</c:v>
                </c:pt>
                <c:pt idx="1">
                  <c:v>21 - 40 %</c:v>
                </c:pt>
                <c:pt idx="2">
                  <c:v>41 - 60 %</c:v>
                </c:pt>
                <c:pt idx="3">
                  <c:v>61 - 80 %</c:v>
                </c:pt>
                <c:pt idx="4">
                  <c:v>81 - 100 %</c:v>
                </c:pt>
              </c:strCache>
            </c:strRef>
          </c:cat>
          <c:val>
            <c:numRef>
              <c:f>Φύλλο1!$D$11:$D$15</c:f>
              <c:numCache>
                <c:formatCode>###0</c:formatCode>
                <c:ptCount val="5"/>
                <c:pt idx="0">
                  <c:v>10.649367584289884</c:v>
                </c:pt>
                <c:pt idx="1">
                  <c:v>32.728722321284138</c:v>
                </c:pt>
                <c:pt idx="2">
                  <c:v>30.836084656160313</c:v>
                </c:pt>
                <c:pt idx="3">
                  <c:v>18.488813389141466</c:v>
                </c:pt>
                <c:pt idx="4">
                  <c:v>7.2970120491241985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4D-4748-8D4F-C18572ADCAD1}"/>
            </c:ext>
          </c:extLst>
        </c:ser>
        <c:ser>
          <c:idx val="1"/>
          <c:order val="1"/>
          <c:tx>
            <c:strRef>
              <c:f>Φύλλο1!$E$9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Φύλλο1!$C$11:$C$15</c:f>
              <c:strCache>
                <c:ptCount val="5"/>
                <c:pt idx="0">
                  <c:v>0 - 20 %</c:v>
                </c:pt>
                <c:pt idx="1">
                  <c:v>21 - 40 %</c:v>
                </c:pt>
                <c:pt idx="2">
                  <c:v>41 - 60 %</c:v>
                </c:pt>
                <c:pt idx="3">
                  <c:v>61 - 80 %</c:v>
                </c:pt>
                <c:pt idx="4">
                  <c:v>81 - 100 %</c:v>
                </c:pt>
              </c:strCache>
            </c:strRef>
          </c:cat>
          <c:val>
            <c:numRef>
              <c:f>Φύλλο1!$E$11:$E$15</c:f>
              <c:numCache>
                <c:formatCode>###0</c:formatCode>
                <c:ptCount val="5"/>
                <c:pt idx="0">
                  <c:v>24.149659863945576</c:v>
                </c:pt>
                <c:pt idx="1">
                  <c:v>36.394557823129254</c:v>
                </c:pt>
                <c:pt idx="2">
                  <c:v>25.510204081632654</c:v>
                </c:pt>
                <c:pt idx="3">
                  <c:v>11.224489795918368</c:v>
                </c:pt>
                <c:pt idx="4">
                  <c:v>2.7210884353741496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4D-4748-8D4F-C18572ADC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4855880"/>
        <c:axId val="494856272"/>
      </c:barChart>
      <c:catAx>
        <c:axId val="49485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56272"/>
        <c:crosses val="autoZero"/>
        <c:auto val="1"/>
        <c:lblAlgn val="ctr"/>
        <c:lblOffset val="100"/>
        <c:noMultiLvlLbl val="0"/>
      </c:catAx>
      <c:valAx>
        <c:axId val="49485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5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Φύλλο1!$D$47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(Φύλλο1!$C$49:$C$51,Φύλλο1!$C$53)</c:f>
              <c:strCache>
                <c:ptCount val="4"/>
                <c:pt idx="0">
                  <c:v>Ναι και την είχε πριν την πανδημία</c:v>
                </c:pt>
                <c:pt idx="1">
                  <c:v>Ναι και την ξεκίνησε λόγω της πανδημίας</c:v>
                </c:pt>
                <c:pt idx="2">
                  <c:v>Όχι</c:v>
                </c:pt>
                <c:pt idx="3">
                  <c:v>Total</c:v>
                </c:pt>
              </c:strCache>
              <c:extLst xmlns:c16r2="http://schemas.microsoft.com/office/drawing/2015/06/chart"/>
            </c:strRef>
          </c:cat>
          <c:val>
            <c:numRef>
              <c:f>Φύλλο1!$D$49:$D$51</c:f>
              <c:numCache>
                <c:formatCode>###0</c:formatCode>
                <c:ptCount val="3"/>
                <c:pt idx="0">
                  <c:v>17.825130342463794</c:v>
                </c:pt>
                <c:pt idx="1">
                  <c:v>2.1404232100128446</c:v>
                </c:pt>
                <c:pt idx="2">
                  <c:v>79.430833160356286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C7-4096-9162-A23CC8053AE8}"/>
            </c:ext>
          </c:extLst>
        </c:ser>
        <c:ser>
          <c:idx val="1"/>
          <c:order val="1"/>
          <c:tx>
            <c:strRef>
              <c:f>Φύλλο1!$E$47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(Φύλλο1!$C$49:$C$51,Φύλλο1!$C$53)</c:f>
              <c:strCache>
                <c:ptCount val="4"/>
                <c:pt idx="0">
                  <c:v>Ναι και την είχε πριν την πανδημία</c:v>
                </c:pt>
                <c:pt idx="1">
                  <c:v>Ναι και την ξεκίνησε λόγω της πανδημίας</c:v>
                </c:pt>
                <c:pt idx="2">
                  <c:v>Όχι</c:v>
                </c:pt>
                <c:pt idx="3">
                  <c:v>Total</c:v>
                </c:pt>
              </c:strCache>
              <c:extLst xmlns:c16r2="http://schemas.microsoft.com/office/drawing/2015/06/chart"/>
            </c:strRef>
          </c:cat>
          <c:val>
            <c:numRef>
              <c:f>Φύλλο1!$E$49:$E$51</c:f>
              <c:numCache>
                <c:formatCode>###0</c:formatCode>
                <c:ptCount val="3"/>
                <c:pt idx="0">
                  <c:v>16.276041666666664</c:v>
                </c:pt>
                <c:pt idx="1">
                  <c:v>9.5052083333333321</c:v>
                </c:pt>
                <c:pt idx="2">
                  <c:v>74.088541666666657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C7-4096-9162-A23CC8053A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4857056"/>
        <c:axId val="494857448"/>
      </c:barChart>
      <c:catAx>
        <c:axId val="4948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57448"/>
        <c:crosses val="autoZero"/>
        <c:auto val="1"/>
        <c:lblAlgn val="ctr"/>
        <c:lblOffset val="100"/>
        <c:noMultiLvlLbl val="0"/>
      </c:catAx>
      <c:valAx>
        <c:axId val="49485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9485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Φύλλο1!$D$65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Φύλλο1!$C$67:$C$74</c:f>
              <c:strCache>
                <c:ptCount val="8"/>
                <c:pt idx="0">
                  <c:v>Έχει ήδη επανέλθει</c:v>
                </c:pt>
                <c:pt idx="1">
                  <c:v>Στο αμέσως επόμενο διάστημα (επόμενο τρίμηνο-εξάμηνο)</c:v>
                </c:pt>
                <c:pt idx="2">
                  <c:v>Σε 1 χρόνο</c:v>
                </c:pt>
                <c:pt idx="3">
                  <c:v>Σε 2 με 3 χρόνια</c:v>
                </c:pt>
                <c:pt idx="4">
                  <c:v>Πάνω από 3 χρόνια</c:v>
                </c:pt>
                <c:pt idx="5">
                  <c:v>Ποτέ</c:v>
                </c:pt>
                <c:pt idx="6">
                  <c:v>Θα εξαρτηθεί από το εάν υπάρξει νέο κύμα</c:v>
                </c:pt>
                <c:pt idx="7">
                  <c:v>ΔΑ</c:v>
                </c:pt>
              </c:strCache>
            </c:strRef>
          </c:cat>
          <c:val>
            <c:numRef>
              <c:f>Φύλλο1!$D$67:$D$74</c:f>
              <c:numCache>
                <c:formatCode>###0</c:formatCode>
                <c:ptCount val="8"/>
                <c:pt idx="0">
                  <c:v>1.8155583152868342</c:v>
                </c:pt>
                <c:pt idx="1">
                  <c:v>3.3759240671434849</c:v>
                </c:pt>
                <c:pt idx="2">
                  <c:v>22.569374791001316</c:v>
                </c:pt>
                <c:pt idx="3">
                  <c:v>37.600132917884878</c:v>
                </c:pt>
                <c:pt idx="4">
                  <c:v>15.004070625631044</c:v>
                </c:pt>
                <c:pt idx="5">
                  <c:v>1.4471200077469639</c:v>
                </c:pt>
                <c:pt idx="6">
                  <c:v>13.862103633156332</c:v>
                </c:pt>
                <c:pt idx="7">
                  <c:v>4.3257156421491478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4E-4EA5-916E-D14674E16112}"/>
            </c:ext>
          </c:extLst>
        </c:ser>
        <c:ser>
          <c:idx val="1"/>
          <c:order val="1"/>
          <c:tx>
            <c:strRef>
              <c:f>Φύλλο1!$E$65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Φύλλο1!$C$67:$C$74</c:f>
              <c:strCache>
                <c:ptCount val="8"/>
                <c:pt idx="0">
                  <c:v>Έχει ήδη επανέλθει</c:v>
                </c:pt>
                <c:pt idx="1">
                  <c:v>Στο αμέσως επόμενο διάστημα (επόμενο τρίμηνο-εξάμηνο)</c:v>
                </c:pt>
                <c:pt idx="2">
                  <c:v>Σε 1 χρόνο</c:v>
                </c:pt>
                <c:pt idx="3">
                  <c:v>Σε 2 με 3 χρόνια</c:v>
                </c:pt>
                <c:pt idx="4">
                  <c:v>Πάνω από 3 χρόνια</c:v>
                </c:pt>
                <c:pt idx="5">
                  <c:v>Ποτέ</c:v>
                </c:pt>
                <c:pt idx="6">
                  <c:v>Θα εξαρτηθεί από το εάν υπάρξει νέο κύμα</c:v>
                </c:pt>
                <c:pt idx="7">
                  <c:v>ΔΑ</c:v>
                </c:pt>
              </c:strCache>
            </c:strRef>
          </c:cat>
          <c:val>
            <c:numRef>
              <c:f>Φύλλο1!$F$67:$F$74</c:f>
              <c:numCache>
                <c:formatCode>###0</c:formatCode>
                <c:ptCount val="8"/>
                <c:pt idx="0">
                  <c:v>3.515625</c:v>
                </c:pt>
                <c:pt idx="1">
                  <c:v>5.078125</c:v>
                </c:pt>
                <c:pt idx="2">
                  <c:v>18.619791666666664</c:v>
                </c:pt>
                <c:pt idx="3">
                  <c:v>25.911458333333332</c:v>
                </c:pt>
                <c:pt idx="4">
                  <c:v>16.276041666666664</c:v>
                </c:pt>
                <c:pt idx="5">
                  <c:v>5.9895833333333339</c:v>
                </c:pt>
                <c:pt idx="6">
                  <c:v>18.75</c:v>
                </c:pt>
                <c:pt idx="7">
                  <c:v>5.859375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4E-4EA5-916E-D14674E161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7369800"/>
        <c:axId val="187372152"/>
      </c:barChart>
      <c:catAx>
        <c:axId val="187369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7372152"/>
        <c:crosses val="autoZero"/>
        <c:auto val="1"/>
        <c:lblAlgn val="ctr"/>
        <c:lblOffset val="100"/>
        <c:noMultiLvlLbl val="0"/>
      </c:catAx>
      <c:valAx>
        <c:axId val="1873721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736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53805774278216E-2"/>
          <c:y val="5.4416043613259774E-2"/>
          <c:w val="0.61840138038300763"/>
          <c:h val="0.82778327260930051"/>
        </c:manualLayout>
      </c:layout>
      <c:lineChart>
        <c:grouping val="standard"/>
        <c:varyColors val="0"/>
        <c:ser>
          <c:idx val="0"/>
          <c:order val="0"/>
          <c:tx>
            <c:strRef>
              <c:f>'Διαγράμματα 1.12-1.21'!$D$8</c:f>
              <c:strCache>
                <c:ptCount val="1"/>
                <c:pt idx="0">
                  <c:v>Γενικός Δείκτης</c:v>
                </c:pt>
              </c:strCache>
            </c:strRef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1.12-1.21'!$D$10:$D$20</c:f>
              <c:numCache>
                <c:formatCode>0.0</c:formatCode>
                <c:ptCount val="11"/>
                <c:pt idx="0">
                  <c:v>127.89145400000002</c:v>
                </c:pt>
                <c:pt idx="1">
                  <c:v>113.85601283333315</c:v>
                </c:pt>
                <c:pt idx="2">
                  <c:v>104.11293708333334</c:v>
                </c:pt>
                <c:pt idx="3">
                  <c:v>103.00161741666665</c:v>
                </c:pt>
                <c:pt idx="4">
                  <c:v>100.00000008333332</c:v>
                </c:pt>
                <c:pt idx="5">
                  <c:v>97.930868666666655</c:v>
                </c:pt>
                <c:pt idx="6">
                  <c:v>99.644834916666454</c:v>
                </c:pt>
                <c:pt idx="7">
                  <c:v>101.6</c:v>
                </c:pt>
                <c:pt idx="8">
                  <c:v>102.9</c:v>
                </c:pt>
                <c:pt idx="9">
                  <c:v>98.9</c:v>
                </c:pt>
                <c:pt idx="10">
                  <c:v>110.3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6C-8E4F-8871-B8B37CA41C35}"/>
            </c:ext>
          </c:extLst>
        </c:ser>
        <c:ser>
          <c:idx val="1"/>
          <c:order val="1"/>
          <c:tx>
            <c:strRef>
              <c:f>'Διαγράμματα 1.12-1.21'!$H$8</c:f>
              <c:strCache>
                <c:ptCount val="1"/>
                <c:pt idx="0">
                  <c:v>Μεγάλα καταστήματα τροφίμων (super markets)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1.12-1.21'!$H$10:$H$20</c:f>
              <c:numCache>
                <c:formatCode>0.0</c:formatCode>
                <c:ptCount val="11"/>
                <c:pt idx="0">
                  <c:v>119.96975691666651</c:v>
                </c:pt>
                <c:pt idx="1">
                  <c:v>111.5796759166664</c:v>
                </c:pt>
                <c:pt idx="2">
                  <c:v>101.62090991666641</c:v>
                </c:pt>
                <c:pt idx="3">
                  <c:v>101.40771916666667</c:v>
                </c:pt>
                <c:pt idx="4">
                  <c:v>100</c:v>
                </c:pt>
                <c:pt idx="5">
                  <c:v>99.437407833333339</c:v>
                </c:pt>
                <c:pt idx="6">
                  <c:v>99.856810666666618</c:v>
                </c:pt>
                <c:pt idx="7">
                  <c:v>103.4</c:v>
                </c:pt>
                <c:pt idx="8">
                  <c:v>105.3</c:v>
                </c:pt>
                <c:pt idx="9">
                  <c:v>112.7</c:v>
                </c:pt>
                <c:pt idx="10">
                  <c:v>116.2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6C-8E4F-8871-B8B37CA41C35}"/>
            </c:ext>
          </c:extLst>
        </c:ser>
        <c:ser>
          <c:idx val="2"/>
          <c:order val="2"/>
          <c:tx>
            <c:strRef>
              <c:f>'Διαγράμματα 1.12-1.21'!$N$8</c:f>
              <c:strCache>
                <c:ptCount val="1"/>
                <c:pt idx="0">
                  <c:v>Τρόφιμα - Ποτά - Καπνός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1.12-1.21'!$N$10:$N$20</c:f>
              <c:numCache>
                <c:formatCode>0.0</c:formatCode>
                <c:ptCount val="11"/>
                <c:pt idx="0">
                  <c:v>126.9857654166665</c:v>
                </c:pt>
                <c:pt idx="1">
                  <c:v>111.17574449999979</c:v>
                </c:pt>
                <c:pt idx="2">
                  <c:v>109.35404941666651</c:v>
                </c:pt>
                <c:pt idx="3">
                  <c:v>102.24945175000002</c:v>
                </c:pt>
                <c:pt idx="4">
                  <c:v>100.00000008333336</c:v>
                </c:pt>
                <c:pt idx="5">
                  <c:v>97.641229000000251</c:v>
                </c:pt>
                <c:pt idx="6">
                  <c:v>95.493419000000159</c:v>
                </c:pt>
                <c:pt idx="7">
                  <c:v>93.4</c:v>
                </c:pt>
                <c:pt idx="8">
                  <c:v>88.1</c:v>
                </c:pt>
                <c:pt idx="9">
                  <c:v>83</c:v>
                </c:pt>
                <c:pt idx="10">
                  <c:v>92.8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6C-8E4F-8871-B8B37CA41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764744"/>
        <c:axId val="492765136"/>
      </c:lineChart>
      <c:catAx>
        <c:axId val="492764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492765136"/>
        <c:crosses val="autoZero"/>
        <c:auto val="1"/>
        <c:lblAlgn val="ctr"/>
        <c:lblOffset val="100"/>
        <c:noMultiLvlLbl val="0"/>
      </c:catAx>
      <c:valAx>
        <c:axId val="492765136"/>
        <c:scaling>
          <c:orientation val="minMax"/>
          <c:max val="130"/>
          <c:min val="8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492764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l-GR"/>
          </a:p>
        </c:txPr>
      </c:legendEntry>
      <c:layout>
        <c:manualLayout>
          <c:xMode val="edge"/>
          <c:yMode val="edge"/>
          <c:x val="0.81129035324124288"/>
          <c:y val="4.7498533778130403E-2"/>
          <c:w val="0.18067593207928709"/>
          <c:h val="0.92590817570958306"/>
        </c:manualLayout>
      </c:layout>
      <c:overlay val="0"/>
      <c:txPr>
        <a:bodyPr/>
        <a:lstStyle/>
        <a:p>
          <a:pPr>
            <a:defRPr sz="20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78497132302902E-2"/>
          <c:y val="4.5184196158916889E-2"/>
          <c:w val="0.74835508408671136"/>
          <c:h val="0.85729941517023467"/>
        </c:manualLayout>
      </c:layout>
      <c:lineChart>
        <c:grouping val="standard"/>
        <c:varyColors val="0"/>
        <c:ser>
          <c:idx val="0"/>
          <c:order val="0"/>
          <c:tx>
            <c:strRef>
              <c:f>'Διαγράμματα 1.12-1.21'!$D$8</c:f>
              <c:strCache>
                <c:ptCount val="1"/>
                <c:pt idx="0">
                  <c:v>Γενικός Δείκτης</c:v>
                </c:pt>
              </c:strCache>
            </c:strRef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1.12-1.21'!$D$10:$D$20</c:f>
              <c:numCache>
                <c:formatCode>0.0</c:formatCode>
                <c:ptCount val="11"/>
                <c:pt idx="0">
                  <c:v>127.89145400000002</c:v>
                </c:pt>
                <c:pt idx="1">
                  <c:v>113.85601283333315</c:v>
                </c:pt>
                <c:pt idx="2">
                  <c:v>104.11293708333334</c:v>
                </c:pt>
                <c:pt idx="3">
                  <c:v>103.00161741666665</c:v>
                </c:pt>
                <c:pt idx="4">
                  <c:v>100.00000008333332</c:v>
                </c:pt>
                <c:pt idx="5">
                  <c:v>97.930868666666655</c:v>
                </c:pt>
                <c:pt idx="6">
                  <c:v>99.644834916666454</c:v>
                </c:pt>
                <c:pt idx="7">
                  <c:v>101.6</c:v>
                </c:pt>
                <c:pt idx="8">
                  <c:v>102.9</c:v>
                </c:pt>
                <c:pt idx="9">
                  <c:v>98.9</c:v>
                </c:pt>
                <c:pt idx="10">
                  <c:v>110.3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7A-8B4C-AF82-5F4EF3E958B9}"/>
            </c:ext>
          </c:extLst>
        </c:ser>
        <c:ser>
          <c:idx val="1"/>
          <c:order val="1"/>
          <c:tx>
            <c:strRef>
              <c:f>'Διαγράμματα 1.12-1.21'!$R$8</c:f>
              <c:strCache>
                <c:ptCount val="1"/>
                <c:pt idx="0">
                  <c:v>Ένδυση - Υπόδηση 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1.12-1.21'!$R$10:$R$20</c:f>
              <c:numCache>
                <c:formatCode>0.0</c:formatCode>
                <c:ptCount val="11"/>
                <c:pt idx="0">
                  <c:v>120.54300691666653</c:v>
                </c:pt>
                <c:pt idx="1">
                  <c:v>96.804910666666657</c:v>
                </c:pt>
                <c:pt idx="2">
                  <c:v>93.969843833333343</c:v>
                </c:pt>
                <c:pt idx="3">
                  <c:v>96.07138974999998</c:v>
                </c:pt>
                <c:pt idx="4">
                  <c:v>99.999999916666681</c:v>
                </c:pt>
                <c:pt idx="5">
                  <c:v>101.86827533333319</c:v>
                </c:pt>
                <c:pt idx="6">
                  <c:v>104.0212985</c:v>
                </c:pt>
                <c:pt idx="7">
                  <c:v>104.3</c:v>
                </c:pt>
                <c:pt idx="8">
                  <c:v>104.6</c:v>
                </c:pt>
                <c:pt idx="9">
                  <c:v>80.400000000000006</c:v>
                </c:pt>
                <c:pt idx="10">
                  <c:v>104.3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7A-8B4C-AF82-5F4EF3E95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769056"/>
        <c:axId val="492769448"/>
      </c:lineChart>
      <c:catAx>
        <c:axId val="49276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492769448"/>
        <c:crosses val="autoZero"/>
        <c:auto val="1"/>
        <c:lblAlgn val="ctr"/>
        <c:lblOffset val="100"/>
        <c:noMultiLvlLbl val="0"/>
      </c:catAx>
      <c:valAx>
        <c:axId val="492769448"/>
        <c:scaling>
          <c:orientation val="minMax"/>
          <c:min val="8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l-GR"/>
          </a:p>
        </c:txPr>
        <c:crossAx val="49276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25338927940788"/>
          <c:y val="8.8315436348941373E-2"/>
          <c:w val="0.11842221298248652"/>
          <c:h val="0.39993270947098819"/>
        </c:manualLayout>
      </c:layout>
      <c:overlay val="0"/>
      <c:txPr>
        <a:bodyPr/>
        <a:lstStyle/>
        <a:p>
          <a:pPr>
            <a:defRPr sz="20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35287255759699E-2"/>
          <c:y val="3.6766098176233435E-2"/>
          <c:w val="0.67106347817633905"/>
          <c:h val="0.85214678329617199"/>
        </c:manualLayout>
      </c:layout>
      <c:lineChart>
        <c:grouping val="standard"/>
        <c:varyColors val="0"/>
        <c:ser>
          <c:idx val="0"/>
          <c:order val="0"/>
          <c:tx>
            <c:strRef>
              <c:f>'Διαγράμματα 1.12-1.21'!$D$8</c:f>
              <c:strCache>
                <c:ptCount val="1"/>
                <c:pt idx="0">
                  <c:v>Γενικός Δείκτης</c:v>
                </c:pt>
              </c:strCache>
            </c:strRef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1.12-1.21'!$D$10:$D$20</c:f>
              <c:numCache>
                <c:formatCode>0.0</c:formatCode>
                <c:ptCount val="11"/>
                <c:pt idx="0">
                  <c:v>127.89145400000002</c:v>
                </c:pt>
                <c:pt idx="1">
                  <c:v>113.85601283333315</c:v>
                </c:pt>
                <c:pt idx="2">
                  <c:v>104.11293708333334</c:v>
                </c:pt>
                <c:pt idx="3">
                  <c:v>103.00161741666665</c:v>
                </c:pt>
                <c:pt idx="4">
                  <c:v>100.00000008333332</c:v>
                </c:pt>
                <c:pt idx="5">
                  <c:v>97.930868666666655</c:v>
                </c:pt>
                <c:pt idx="6">
                  <c:v>99.644834916666454</c:v>
                </c:pt>
                <c:pt idx="7">
                  <c:v>101.6</c:v>
                </c:pt>
                <c:pt idx="8">
                  <c:v>102.9</c:v>
                </c:pt>
                <c:pt idx="9">
                  <c:v>98.9</c:v>
                </c:pt>
                <c:pt idx="10">
                  <c:v>110.3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8F-2143-90B4-9E784CA375C2}"/>
            </c:ext>
          </c:extLst>
        </c:ser>
        <c:ser>
          <c:idx val="1"/>
          <c:order val="1"/>
          <c:tx>
            <c:strRef>
              <c:f>'Διαγράμματα 1.12-1.21'!$X$8</c:f>
              <c:strCache>
                <c:ptCount val="1"/>
                <c:pt idx="0">
                  <c:v>Πωλήσεις εκτός καταστημάτων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'Διαγράμματα 1.12-1.21'!$C$10:$C$20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'Διαγράμματα 1.12-1.21'!$X$10:$X$20</c:f>
              <c:numCache>
                <c:formatCode>0.0</c:formatCode>
                <c:ptCount val="11"/>
                <c:pt idx="0">
                  <c:v>124.23626433333339</c:v>
                </c:pt>
                <c:pt idx="1">
                  <c:v>98.034368166666454</c:v>
                </c:pt>
                <c:pt idx="2">
                  <c:v>96.703761499999999</c:v>
                </c:pt>
                <c:pt idx="3">
                  <c:v>99.042051749999999</c:v>
                </c:pt>
                <c:pt idx="4">
                  <c:v>100</c:v>
                </c:pt>
                <c:pt idx="5">
                  <c:v>93.833127916666527</c:v>
                </c:pt>
                <c:pt idx="6">
                  <c:v>113.37816325000001</c:v>
                </c:pt>
                <c:pt idx="7">
                  <c:v>126</c:v>
                </c:pt>
                <c:pt idx="8">
                  <c:v>122.9</c:v>
                </c:pt>
                <c:pt idx="9">
                  <c:v>153.1</c:v>
                </c:pt>
                <c:pt idx="10">
                  <c:v>189.3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8F-2143-90B4-9E784CA37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770232"/>
        <c:axId val="492770624"/>
      </c:lineChart>
      <c:catAx>
        <c:axId val="492770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200"/>
            </a:pPr>
            <a:endParaRPr lang="el-GR"/>
          </a:p>
        </c:txPr>
        <c:crossAx val="492770624"/>
        <c:crosses val="autoZero"/>
        <c:auto val="1"/>
        <c:lblAlgn val="ctr"/>
        <c:lblOffset val="100"/>
        <c:noMultiLvlLbl val="0"/>
      </c:catAx>
      <c:valAx>
        <c:axId val="492770624"/>
        <c:scaling>
          <c:orientation val="minMax"/>
          <c:min val="8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2200"/>
            </a:pPr>
            <a:endParaRPr lang="el-GR"/>
          </a:p>
        </c:txPr>
        <c:crossAx val="492770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67526878393525"/>
          <c:y val="0.11644153517370757"/>
          <c:w val="0.18430793178271274"/>
          <c:h val="0.51505710932362148"/>
        </c:manualLayout>
      </c:layout>
      <c:overlay val="0"/>
      <c:txPr>
        <a:bodyPr/>
        <a:lstStyle/>
        <a:p>
          <a:pPr>
            <a:defRPr sz="20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'[EEEE2022 ΤΕΛΙΚΑ αποτελέσματα_21.03.2022_v3.xlsx]4.1.2'!$B$3</c:f>
              <c:strCache>
                <c:ptCount val="1"/>
                <c:pt idx="0">
                  <c:v>Μισθωμένο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αποτελέσματα_21.03.2022_v3.xlsx]4.1.2'!$C$2:$H$2</c:f>
              <c:strCache>
                <c:ptCount val="6"/>
                <c:pt idx="0">
                  <c:v>2016Α</c:v>
                </c:pt>
                <c:pt idx="1">
                  <c:v>2017Α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αποτελέσματα_21.03.2022_v3.xlsx]4.1.2'!$C$3:$H$3</c:f>
              <c:numCache>
                <c:formatCode>####</c:formatCode>
                <c:ptCount val="6"/>
                <c:pt idx="0">
                  <c:v>68.622129143508502</c:v>
                </c:pt>
                <c:pt idx="1">
                  <c:v>65.520112115824091</c:v>
                </c:pt>
                <c:pt idx="2">
                  <c:v>66.809902397215367</c:v>
                </c:pt>
                <c:pt idx="3">
                  <c:v>66.972601930165311</c:v>
                </c:pt>
                <c:pt idx="4">
                  <c:v>67.076587874316388</c:v>
                </c:pt>
                <c:pt idx="5">
                  <c:v>64.967320261437905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2-4438-AC63-9E28745A0FBC}"/>
            </c:ext>
          </c:extLst>
        </c:ser>
        <c:ser>
          <c:idx val="1"/>
          <c:order val="1"/>
          <c:tx>
            <c:strRef>
              <c:f>'[EEEE2022 ΤΕΛΙΚΑ αποτελέσματα_21.03.2022_v3.xlsx]4.1.2'!$B$4</c:f>
              <c:strCache>
                <c:ptCount val="1"/>
                <c:pt idx="0">
                  <c:v>Ιδιόκτητο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αποτελέσματα_21.03.2022_v3.xlsx]4.1.2'!$C$2:$H$2</c:f>
              <c:strCache>
                <c:ptCount val="6"/>
                <c:pt idx="0">
                  <c:v>2016Α</c:v>
                </c:pt>
                <c:pt idx="1">
                  <c:v>2017Α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αποτελέσματα_21.03.2022_v3.xlsx]4.1.2'!$C$4:$H$4</c:f>
              <c:numCache>
                <c:formatCode>####</c:formatCode>
                <c:ptCount val="6"/>
                <c:pt idx="0">
                  <c:v>30.866321930763444</c:v>
                </c:pt>
                <c:pt idx="1">
                  <c:v>31.637686847654578</c:v>
                </c:pt>
                <c:pt idx="2">
                  <c:v>31.22560115718553</c:v>
                </c:pt>
                <c:pt idx="3">
                  <c:v>30.13073299135166</c:v>
                </c:pt>
                <c:pt idx="4">
                  <c:v>31.257956687913858</c:v>
                </c:pt>
                <c:pt idx="5">
                  <c:v>33.986928104575163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32-4438-AC63-9E28745A0FBC}"/>
            </c:ext>
          </c:extLst>
        </c:ser>
        <c:ser>
          <c:idx val="2"/>
          <c:order val="2"/>
          <c:tx>
            <c:strRef>
              <c:f>'[EEEE2022 ΤΕΛΙΚΑ αποτελέσματα_21.03.2022_v3.xlsx]4.1.2'!$B$5</c:f>
              <c:strCache>
                <c:ptCount val="1"/>
                <c:pt idx="0">
                  <c:v>Ένα μέρος μισθωμένο, ένα μέρος ιδιόκτητο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αποτελέσματα_21.03.2022_v3.xlsx]4.1.2'!$C$2:$H$2</c:f>
              <c:strCache>
                <c:ptCount val="6"/>
                <c:pt idx="0">
                  <c:v>2016Α</c:v>
                </c:pt>
                <c:pt idx="1">
                  <c:v>2017Α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αποτελέσματα_21.03.2022_v3.xlsx]4.1.2'!$C$5:$H$5</c:f>
              <c:numCache>
                <c:formatCode>####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1.9644964455990999</c:v>
                </c:pt>
                <c:pt idx="3">
                  <c:v>2.6361158174174282</c:v>
                </c:pt>
                <c:pt idx="4">
                  <c:v>1.5690714185561536</c:v>
                </c:pt>
                <c:pt idx="5">
                  <c:v>0.78431372549019607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32-4438-AC63-9E28745A0F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492771408"/>
        <c:axId val="492771800"/>
      </c:barChart>
      <c:catAx>
        <c:axId val="49277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l-GR"/>
          </a:p>
        </c:txPr>
        <c:crossAx val="492771800"/>
        <c:crosses val="autoZero"/>
        <c:auto val="1"/>
        <c:lblAlgn val="ctr"/>
        <c:lblOffset val="100"/>
        <c:noMultiLvlLbl val="0"/>
      </c:catAx>
      <c:valAx>
        <c:axId val="492771800"/>
        <c:scaling>
          <c:orientation val="minMax"/>
        </c:scaling>
        <c:delete val="0"/>
        <c:axPos val="l"/>
        <c:majorGridlines/>
        <c:numFmt formatCode="####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l-GR"/>
          </a:p>
        </c:txPr>
        <c:crossAx val="4927714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'[EEEE2022 ΤΕΛΙΚΑ αποτελέσματα_21.03.2022_v3.xlsx]4.2.2'!$A$3</c:f>
              <c:strCache>
                <c:ptCount val="1"/>
                <c:pt idx="0">
                  <c:v>Μίσθωμα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αποτελέσματα_21.03.2022_v3.xlsx]4.2.2'!$B$2,'[EEEE2022 ΤΕΛΙΚΑ αποτελέσματα_21.03.2022_v3.xlsx]4.2.2'!$D$2,'[EEEE2022 ΤΕΛΙΚΑ αποτελέσματα_21.03.2022_v3.xlsx]4.2.2'!$F$2,'[EEEE2022 ΤΕΛΙΚΑ αποτελέσματα_21.03.2022_v3.xlsx]4.2.2'!$H$2,'[EEEE2022 ΤΕΛΙΚΑ αποτελέσματα_21.03.2022_v3.xlsx]4.2.2'!$J$2,'[EEEE2022 ΤΕΛΙΚΑ αποτελέσματα_21.03.2022_v3.xlsx]4.2.2'!$L$2</c:f>
              <c:strCache>
                <c:ptCount val="6"/>
                <c:pt idx="0">
                  <c:v>2016A</c:v>
                </c:pt>
                <c:pt idx="1">
                  <c:v>2017A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αποτελέσματα_21.03.2022_v3.xlsx]4.2.2'!$B$3,'[EEEE2022 ΤΕΛΙΚΑ αποτελέσματα_21.03.2022_v3.xlsx]4.2.2'!$D$3,'[EEEE2022 ΤΕΛΙΚΑ αποτελέσματα_21.03.2022_v3.xlsx]4.2.2'!$F$3,'[EEEE2022 ΤΕΛΙΚΑ αποτελέσματα_21.03.2022_v3.xlsx]4.2.2'!$H$3,'[EEEE2022 ΤΕΛΙΚΑ αποτελέσματα_21.03.2022_v3.xlsx]4.2.2'!$J$3,'[EEEE2022 ΤΕΛΙΚΑ αποτελέσματα_21.03.2022_v3.xlsx]4.2.2'!$L$3</c:f>
              <c:numCache>
                <c:formatCode>####</c:formatCode>
                <c:ptCount val="6"/>
                <c:pt idx="0">
                  <c:v>684.09387561377946</c:v>
                </c:pt>
                <c:pt idx="1">
                  <c:v>749.97302450070504</c:v>
                </c:pt>
                <c:pt idx="2">
                  <c:v>690.98999255597994</c:v>
                </c:pt>
                <c:pt idx="3">
                  <c:v>668.20198732281199</c:v>
                </c:pt>
                <c:pt idx="4">
                  <c:v>699.02042438404976</c:v>
                </c:pt>
                <c:pt idx="5" formatCode="0">
                  <c:v>776.05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F9-4EA7-8DAA-D23FD11390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94491320"/>
        <c:axId val="494385888"/>
      </c:barChart>
      <c:catAx>
        <c:axId val="194491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l-GR"/>
          </a:p>
        </c:txPr>
        <c:crossAx val="494385888"/>
        <c:crosses val="autoZero"/>
        <c:auto val="1"/>
        <c:lblAlgn val="ctr"/>
        <c:lblOffset val="100"/>
        <c:noMultiLvlLbl val="0"/>
      </c:catAx>
      <c:valAx>
        <c:axId val="494385888"/>
        <c:scaling>
          <c:orientation val="minMax"/>
        </c:scaling>
        <c:delete val="0"/>
        <c:axPos val="l"/>
        <c:majorGridlines/>
        <c:numFmt formatCode="####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el-GR"/>
          </a:p>
        </c:txPr>
        <c:crossAx val="194491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'[EEEE2022 ΤΕΛΙΚΑ αποτελέσματα_21.03.2022_v3.xlsx]4.1.4'!$B$3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αποτελέσματα_21.03.2022_v3.xlsx]4.1.4'!$C$2:$H$2</c:f>
              <c:strCache>
                <c:ptCount val="6"/>
                <c:pt idx="0">
                  <c:v>2016Α</c:v>
                </c:pt>
                <c:pt idx="1">
                  <c:v>2017Α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αποτελέσματα_21.03.2022_v3.xlsx]4.1.4'!$C$3:$H$3</c:f>
              <c:numCache>
                <c:formatCode>0</c:formatCode>
                <c:ptCount val="6"/>
                <c:pt idx="0">
                  <c:v>17.46621790573376</c:v>
                </c:pt>
                <c:pt idx="1">
                  <c:v>19.465702837720709</c:v>
                </c:pt>
                <c:pt idx="2">
                  <c:v>23.210837331480867</c:v>
                </c:pt>
                <c:pt idx="3">
                  <c:v>21.989705929075175</c:v>
                </c:pt>
                <c:pt idx="4">
                  <c:v>26.963345904873727</c:v>
                </c:pt>
                <c:pt idx="5">
                  <c:v>29.907773386034254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3-49AC-970C-2DEA40B05519}"/>
            </c:ext>
          </c:extLst>
        </c:ser>
        <c:ser>
          <c:idx val="1"/>
          <c:order val="1"/>
          <c:tx>
            <c:strRef>
              <c:f>'[EEEE2022 ΤΕΛΙΚΑ αποτελέσματα_21.03.2022_v3.xlsx]4.1.4'!$B$4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αποτελέσματα_21.03.2022_v3.xlsx]4.1.4'!$C$2:$H$2</c:f>
              <c:strCache>
                <c:ptCount val="6"/>
                <c:pt idx="0">
                  <c:v>2016Α</c:v>
                </c:pt>
                <c:pt idx="1">
                  <c:v>2017Α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αποτελέσματα_21.03.2022_v3.xlsx]4.1.4'!$C$4:$H$4</c:f>
              <c:numCache>
                <c:formatCode>0</c:formatCode>
                <c:ptCount val="6"/>
                <c:pt idx="0">
                  <c:v>82.154632973523078</c:v>
                </c:pt>
                <c:pt idx="1">
                  <c:v>80.08565795626528</c:v>
                </c:pt>
                <c:pt idx="2">
                  <c:v>76.483079838348729</c:v>
                </c:pt>
                <c:pt idx="3">
                  <c:v>77.883551026341237</c:v>
                </c:pt>
                <c:pt idx="4">
                  <c:v>72.823305315631842</c:v>
                </c:pt>
                <c:pt idx="5">
                  <c:v>69.433465085639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43-49AC-970C-2DEA40B05519}"/>
            </c:ext>
          </c:extLst>
        </c:ser>
        <c:ser>
          <c:idx val="2"/>
          <c:order val="2"/>
          <c:tx>
            <c:strRef>
              <c:f>'[EEEE2022 ΤΕΛΙΚΑ αποτελέσματα_21.03.2022_v3.xlsx]4.1.4'!$B$5</c:f>
              <c:strCache>
                <c:ptCount val="1"/>
                <c:pt idx="0">
                  <c:v>Νεοσύστατη επιχείρηση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αποτελέσματα_21.03.2022_v3.xlsx]4.1.4'!$C$2:$H$2</c:f>
              <c:strCache>
                <c:ptCount val="6"/>
                <c:pt idx="0">
                  <c:v>2016Α</c:v>
                </c:pt>
                <c:pt idx="1">
                  <c:v>2017Α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αποτελέσματα_21.03.2022_v3.xlsx]4.1.4'!$C$5:$H$5</c:f>
              <c:numCache>
                <c:formatCode>0.0</c:formatCode>
                <c:ptCount val="6"/>
                <c:pt idx="0">
                  <c:v>0.37914912074316343</c:v>
                </c:pt>
                <c:pt idx="1">
                  <c:v>0.44863920601400803</c:v>
                </c:pt>
                <c:pt idx="2">
                  <c:v>0.30608283017040078</c:v>
                </c:pt>
                <c:pt idx="3">
                  <c:v>0.12674304458359359</c:v>
                </c:pt>
                <c:pt idx="4">
                  <c:v>0.21334877949442849</c:v>
                </c:pt>
                <c:pt idx="5">
                  <c:v>0.65876152832674573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43-49AC-970C-2DEA40B05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4392160"/>
        <c:axId val="494392552"/>
      </c:barChart>
      <c:catAx>
        <c:axId val="494392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200" b="1"/>
            </a:pPr>
            <a:endParaRPr lang="el-GR"/>
          </a:p>
        </c:txPr>
        <c:crossAx val="494392552"/>
        <c:crosses val="autoZero"/>
        <c:auto val="1"/>
        <c:lblAlgn val="ctr"/>
        <c:lblOffset val="100"/>
        <c:noMultiLvlLbl val="0"/>
      </c:catAx>
      <c:valAx>
        <c:axId val="4943925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494392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200" b="1"/>
          </a:pPr>
          <a:endParaRPr lang="el-G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'[EEEE2022 ΤΕΛΙΚΑ αποτελέσματα_21.03.2022_v3.xlsx]4.2.1'!$B$34</c:f>
              <c:strCache>
                <c:ptCount val="1"/>
                <c:pt idx="0">
                  <c:v>Αύξηση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αποτελέσματα_21.03.2022_v3.xlsx]4.2.1'!$C$33,'[EEEE2022 ΤΕΛΙΚΑ αποτελέσματα_21.03.2022_v3.xlsx]4.2.1'!$E$33,'[EEEE2022 ΤΕΛΙΚΑ αποτελέσματα_21.03.2022_v3.xlsx]4.2.1'!$G$33,'[EEEE2022 ΤΕΛΙΚΑ αποτελέσματα_21.03.2022_v3.xlsx]4.2.1'!$I$33,'[EEEE2022 ΤΕΛΙΚΑ αποτελέσματα_21.03.2022_v3.xlsx]4.2.1'!$K$33,'[EEEE2022 ΤΕΛΙΚΑ αποτελέσματα_21.03.2022_v3.xlsx]4.2.1'!$M$33</c:f>
              <c:strCache>
                <c:ptCount val="6"/>
                <c:pt idx="0">
                  <c:v>2016A</c:v>
                </c:pt>
                <c:pt idx="1">
                  <c:v>2017A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αποτελέσματα_21.03.2022_v3.xlsx]4.2.1'!$C$34,'[EEEE2022 ΤΕΛΙΚΑ αποτελέσματα_21.03.2022_v3.xlsx]4.2.1'!$E$34,'[EEEE2022 ΤΕΛΙΚΑ αποτελέσματα_21.03.2022_v3.xlsx]4.2.1'!$G$34,'[EEEE2022 ΤΕΛΙΚΑ αποτελέσματα_21.03.2022_v3.xlsx]4.2.1'!$I$34,'[EEEE2022 ΤΕΛΙΚΑ αποτελέσματα_21.03.2022_v3.xlsx]4.2.1'!$K$34,'[EEEE2022 ΤΕΛΙΚΑ αποτελέσματα_21.03.2022_v3.xlsx]4.2.1'!$M$34</c:f>
              <c:numCache>
                <c:formatCode>####</c:formatCode>
                <c:ptCount val="6"/>
                <c:pt idx="0">
                  <c:v>10.51171728560602</c:v>
                </c:pt>
                <c:pt idx="1">
                  <c:v>8.18665740613603</c:v>
                </c:pt>
                <c:pt idx="2">
                  <c:v>10.538075533831632</c:v>
                </c:pt>
                <c:pt idx="3">
                  <c:v>12.957541779124201</c:v>
                </c:pt>
                <c:pt idx="4">
                  <c:v>7.2971858849084699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F-4779-947C-790CC4669BA3}"/>
            </c:ext>
          </c:extLst>
        </c:ser>
        <c:ser>
          <c:idx val="1"/>
          <c:order val="1"/>
          <c:tx>
            <c:strRef>
              <c:f>'[EEEE2022 ΤΕΛΙΚΑ αποτελέσματα_21.03.2022_v3.xlsx]4.2.1'!$B$35</c:f>
              <c:strCache>
                <c:ptCount val="1"/>
                <c:pt idx="0">
                  <c:v>Μείωση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αποτελέσματα_21.03.2022_v3.xlsx]4.2.1'!$C$33,'[EEEE2022 ΤΕΛΙΚΑ αποτελέσματα_21.03.2022_v3.xlsx]4.2.1'!$E$33,'[EEEE2022 ΤΕΛΙΚΑ αποτελέσματα_21.03.2022_v3.xlsx]4.2.1'!$G$33,'[EEEE2022 ΤΕΛΙΚΑ αποτελέσματα_21.03.2022_v3.xlsx]4.2.1'!$I$33,'[EEEE2022 ΤΕΛΙΚΑ αποτελέσματα_21.03.2022_v3.xlsx]4.2.1'!$K$33,'[EEEE2022 ΤΕΛΙΚΑ αποτελέσματα_21.03.2022_v3.xlsx]4.2.1'!$M$33</c:f>
              <c:strCache>
                <c:ptCount val="6"/>
                <c:pt idx="0">
                  <c:v>2016A</c:v>
                </c:pt>
                <c:pt idx="1">
                  <c:v>2017A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αποτελέσματα_21.03.2022_v3.xlsx]4.2.1'!$C$35,'[EEEE2022 ΤΕΛΙΚΑ αποτελέσματα_21.03.2022_v3.xlsx]4.2.1'!$E$35,'[EEEE2022 ΤΕΛΙΚΑ αποτελέσματα_21.03.2022_v3.xlsx]4.2.1'!$G$35,'[EEEE2022 ΤΕΛΙΚΑ αποτελέσματα_21.03.2022_v3.xlsx]4.2.1'!$I$35,'[EEEE2022 ΤΕΛΙΚΑ αποτελέσματα_21.03.2022_v3.xlsx]4.2.1'!$K$35,'[EEEE2022 ΤΕΛΙΚΑ αποτελέσματα_21.03.2022_v3.xlsx]4.2.1'!$M$35</c:f>
              <c:numCache>
                <c:formatCode>####</c:formatCode>
                <c:ptCount val="6"/>
                <c:pt idx="0">
                  <c:v>60.320290451623563</c:v>
                </c:pt>
                <c:pt idx="1">
                  <c:v>61.853573225296643</c:v>
                </c:pt>
                <c:pt idx="2">
                  <c:v>55.786780367396112</c:v>
                </c:pt>
                <c:pt idx="3">
                  <c:v>46.597102873259658</c:v>
                </c:pt>
                <c:pt idx="4">
                  <c:v>78.010312106385769</c:v>
                </c:pt>
                <c:pt idx="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FF-4779-947C-790CC4669BA3}"/>
            </c:ext>
          </c:extLst>
        </c:ser>
        <c:ser>
          <c:idx val="2"/>
          <c:order val="2"/>
          <c:tx>
            <c:strRef>
              <c:f>'[EEEE2022 ΤΕΛΙΚΑ αποτελέσματα_21.03.2022_v3.xlsx]4.2.1'!$B$36</c:f>
              <c:strCache>
                <c:ptCount val="1"/>
                <c:pt idx="0">
                  <c:v>Στασιμότητα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αποτελέσματα_21.03.2022_v3.xlsx]4.2.1'!$C$33,'[EEEE2022 ΤΕΛΙΚΑ αποτελέσματα_21.03.2022_v3.xlsx]4.2.1'!$E$33,'[EEEE2022 ΤΕΛΙΚΑ αποτελέσματα_21.03.2022_v3.xlsx]4.2.1'!$G$33,'[EEEE2022 ΤΕΛΙΚΑ αποτελέσματα_21.03.2022_v3.xlsx]4.2.1'!$I$33,'[EEEE2022 ΤΕΛΙΚΑ αποτελέσματα_21.03.2022_v3.xlsx]4.2.1'!$K$33,'[EEEE2022 ΤΕΛΙΚΑ αποτελέσματα_21.03.2022_v3.xlsx]4.2.1'!$M$33</c:f>
              <c:strCache>
                <c:ptCount val="6"/>
                <c:pt idx="0">
                  <c:v>2016A</c:v>
                </c:pt>
                <c:pt idx="1">
                  <c:v>2017A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αποτελέσματα_21.03.2022_v3.xlsx]4.2.1'!$C$36,'[EEEE2022 ΤΕΛΙΚΑ αποτελέσματα_21.03.2022_v3.xlsx]4.2.1'!$E$36,'[EEEE2022 ΤΕΛΙΚΑ αποτελέσματα_21.03.2022_v3.xlsx]4.2.1'!$G$36,'[EEEE2022 ΤΕΛΙΚΑ αποτελέσματα_21.03.2022_v3.xlsx]4.2.1'!$I$36,'[EEEE2022 ΤΕΛΙΚΑ αποτελέσματα_21.03.2022_v3.xlsx]4.2.1'!$K$36,'[EEEE2022 ΤΕΛΙΚΑ αποτελέσματα_21.03.2022_v3.xlsx]4.2.1'!$M$36</c:f>
              <c:numCache>
                <c:formatCode>####</c:formatCode>
                <c:ptCount val="6"/>
                <c:pt idx="0">
                  <c:v>29.167992262770408</c:v>
                </c:pt>
                <c:pt idx="1">
                  <c:v>29.959769368567326</c:v>
                </c:pt>
                <c:pt idx="2">
                  <c:v>33.67514409877225</c:v>
                </c:pt>
                <c:pt idx="3">
                  <c:v>40.445355347616172</c:v>
                </c:pt>
                <c:pt idx="4">
                  <c:v>14.692502008705761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FF-4779-947C-790CC4669B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4393336"/>
        <c:axId val="192766056"/>
      </c:barChart>
      <c:catAx>
        <c:axId val="494393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l-GR"/>
          </a:p>
        </c:txPr>
        <c:crossAx val="192766056"/>
        <c:crosses val="autoZero"/>
        <c:auto val="1"/>
        <c:lblAlgn val="ctr"/>
        <c:lblOffset val="100"/>
        <c:noMultiLvlLbl val="0"/>
      </c:catAx>
      <c:valAx>
        <c:axId val="192766056"/>
        <c:scaling>
          <c:orientation val="minMax"/>
        </c:scaling>
        <c:delete val="0"/>
        <c:axPos val="l"/>
        <c:majorGridlines/>
        <c:numFmt formatCode="####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l-GR"/>
          </a:p>
        </c:txPr>
        <c:crossAx val="494393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el-G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'[EEEE2022 ΤΕΛΙΚΑ αποτελέσματα_21.03.2022_v3.xlsx]4.2.1'!$B$23,'[EEEE2022 ΤΕΛΙΚΑ αποτελέσματα_21.03.2022_v3.xlsx]4.2.1'!$D$23,'[EEEE2022 ΤΕΛΙΚΑ αποτελέσματα_21.03.2022_v3.xlsx]4.2.1'!$F$23,'[EEEE2022 ΤΕΛΙΚΑ αποτελέσματα_21.03.2022_v3.xlsx]4.2.1'!$H$23,'[EEEE2022 ΤΕΛΙΚΑ αποτελέσματα_21.03.2022_v3.xlsx]4.2.1'!$J$23,'[EEEE2022 ΤΕΛΙΚΑ αποτελέσματα_21.03.2022_v3.xlsx]4.2.1'!$L$23</c:f>
              <c:strCache>
                <c:ptCount val="6"/>
                <c:pt idx="0">
                  <c:v>2016A</c:v>
                </c:pt>
                <c:pt idx="1">
                  <c:v>2017A</c:v>
                </c:pt>
                <c:pt idx="2">
                  <c:v>2018Α</c:v>
                </c:pt>
                <c:pt idx="3">
                  <c:v>2019Α</c:v>
                </c:pt>
                <c:pt idx="4">
                  <c:v>2020Α</c:v>
                </c:pt>
                <c:pt idx="5">
                  <c:v>2021Α</c:v>
                </c:pt>
              </c:strCache>
            </c:strRef>
          </c:cat>
          <c:val>
            <c:numRef>
              <c:f>'[EEEE2022 ΤΕΛΙΚΑ αποτελέσματα_21.03.2022_v3.xlsx]4.2.1'!$B$24,'[EEEE2022 ΤΕΛΙΚΑ αποτελέσματα_21.03.2022_v3.xlsx]4.2.1'!$D$24,'[EEEE2022 ΤΕΛΙΚΑ αποτελέσματα_21.03.2022_v3.xlsx]4.2.1'!$F$24,'[EEEE2022 ΤΕΛΙΚΑ αποτελέσματα_21.03.2022_v3.xlsx]4.2.1'!$H$24,'[EEEE2022 ΤΕΛΙΚΑ αποτελέσματα_21.03.2022_v3.xlsx]4.2.1'!$J$24,'[EEEE2022 ΤΕΛΙΚΑ αποτελέσματα_21.03.2022_v3.xlsx]4.2.1'!$L$24</c:f>
              <c:numCache>
                <c:formatCode>#,##0</c:formatCode>
                <c:ptCount val="6"/>
                <c:pt idx="0">
                  <c:v>57529.150027213182</c:v>
                </c:pt>
                <c:pt idx="1">
                  <c:v>69636.759415331268</c:v>
                </c:pt>
                <c:pt idx="2">
                  <c:v>77782.513670129512</c:v>
                </c:pt>
                <c:pt idx="3">
                  <c:v>75435.764295475456</c:v>
                </c:pt>
                <c:pt idx="4">
                  <c:v>57825.414642778989</c:v>
                </c:pt>
                <c:pt idx="5">
                  <c:v>58032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98-4B64-8AAE-EC0F88653C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758864"/>
        <c:axId val="494843336"/>
      </c:barChart>
      <c:catAx>
        <c:axId val="49275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l-GR"/>
          </a:p>
        </c:txPr>
        <c:crossAx val="494843336"/>
        <c:crosses val="autoZero"/>
        <c:auto val="1"/>
        <c:lblAlgn val="ctr"/>
        <c:lblOffset val="100"/>
        <c:noMultiLvlLbl val="0"/>
      </c:catAx>
      <c:valAx>
        <c:axId val="494843336"/>
        <c:scaling>
          <c:orientation val="minMax"/>
          <c:min val="3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49275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0.07708</cdr:x>
      <cdr:y>0.03819</cdr:y>
    </cdr:from>
    <cdr:to>
      <cdr:x>0.97917</cdr:x>
      <cdr:y>0.11458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426" y="104775"/>
          <a:ext cx="4124324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l-GR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0.66625</cdr:x>
      <cdr:y>0.34043</cdr:y>
    </cdr:from>
    <cdr:to>
      <cdr:x>0.7975</cdr:x>
      <cdr:y>0.43589</cdr:y>
    </cdr:to>
    <cdr:sp macro="" textlink="">
      <cdr:nvSpPr>
        <cdr:cNvPr id="2" name="Έλλειψη 1"/>
        <cdr:cNvSpPr/>
      </cdr:nvSpPr>
      <cdr:spPr>
        <a:xfrm xmlns:a="http://schemas.openxmlformats.org/drawingml/2006/main">
          <a:off x="5482952" y="1540768"/>
          <a:ext cx="108012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200" b="1" dirty="0">
              <a:solidFill>
                <a:schemeClr val="tx1"/>
              </a:solidFill>
            </a:rPr>
            <a:t>+11.5</a:t>
          </a:r>
          <a:r>
            <a:rPr lang="el-GR" sz="1400" b="1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0.675</cdr:x>
      <cdr:y>0.62681</cdr:y>
    </cdr:from>
    <cdr:to>
      <cdr:x>0.80625</cdr:x>
      <cdr:y>0.72227</cdr:y>
    </cdr:to>
    <cdr:sp macro="" textlink="">
      <cdr:nvSpPr>
        <cdr:cNvPr id="3" name="Έλλειψη 2"/>
        <cdr:cNvSpPr/>
      </cdr:nvSpPr>
      <cdr:spPr>
        <a:xfrm xmlns:a="http://schemas.openxmlformats.org/drawingml/2006/main">
          <a:off x="5554960" y="2836912"/>
          <a:ext cx="108012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200" b="1" dirty="0">
              <a:solidFill>
                <a:schemeClr val="tx1"/>
              </a:solidFill>
            </a:rPr>
            <a:t>+11.8</a:t>
          </a:r>
          <a:r>
            <a:rPr lang="el-GR" sz="1400" b="1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0.66625</cdr:x>
      <cdr:y>0.21315</cdr:y>
    </cdr:from>
    <cdr:to>
      <cdr:x>0.7975</cdr:x>
      <cdr:y>0.30861</cdr:y>
    </cdr:to>
    <cdr:sp macro="" textlink="">
      <cdr:nvSpPr>
        <cdr:cNvPr id="4" name="Έλλειψη 3"/>
        <cdr:cNvSpPr/>
      </cdr:nvSpPr>
      <cdr:spPr>
        <a:xfrm xmlns:a="http://schemas.openxmlformats.org/drawingml/2006/main">
          <a:off x="5482952" y="964704"/>
          <a:ext cx="108012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200" b="1" dirty="0">
              <a:solidFill>
                <a:schemeClr val="tx1"/>
              </a:solidFill>
            </a:rPr>
            <a:t>+</a:t>
          </a:r>
          <a:r>
            <a:rPr lang="el-GR" sz="1800" b="1" dirty="0">
              <a:solidFill>
                <a:schemeClr val="tx1"/>
              </a:solidFill>
            </a:rPr>
            <a:t>3.1</a:t>
          </a:r>
          <a:r>
            <a:rPr lang="el-GR" sz="1400" b="1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0.75249</cdr:x>
      <cdr:y>0.35002</cdr:y>
    </cdr:from>
    <cdr:to>
      <cdr:x>0.88374</cdr:x>
      <cdr:y>0.44548</cdr:y>
    </cdr:to>
    <cdr:sp macro="" textlink="">
      <cdr:nvSpPr>
        <cdr:cNvPr id="2" name="Έλλειψη 1"/>
        <cdr:cNvSpPr/>
      </cdr:nvSpPr>
      <cdr:spPr>
        <a:xfrm xmlns:a="http://schemas.openxmlformats.org/drawingml/2006/main">
          <a:off x="6192688" y="1584176"/>
          <a:ext cx="108012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200" b="1" dirty="0">
              <a:solidFill>
                <a:schemeClr val="tx1"/>
              </a:solidFill>
            </a:rPr>
            <a:t>+11.5%</a:t>
          </a:r>
        </a:p>
      </cdr:txBody>
    </cdr:sp>
  </cdr:relSizeAnchor>
  <cdr:relSizeAnchor xmlns:cdr="http://schemas.openxmlformats.org/drawingml/2006/chartDrawing">
    <cdr:from>
      <cdr:x>0.77874</cdr:x>
      <cdr:y>0.55685</cdr:y>
    </cdr:from>
    <cdr:to>
      <cdr:x>0.9315</cdr:x>
      <cdr:y>0.65231</cdr:y>
    </cdr:to>
    <cdr:sp macro="" textlink="">
      <cdr:nvSpPr>
        <cdr:cNvPr id="3" name="Έλλειψη 2"/>
        <cdr:cNvSpPr/>
      </cdr:nvSpPr>
      <cdr:spPr>
        <a:xfrm xmlns:a="http://schemas.openxmlformats.org/drawingml/2006/main">
          <a:off x="8101652" y="2520282"/>
          <a:ext cx="1589195" cy="43204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200" b="1" dirty="0">
              <a:solidFill>
                <a:schemeClr val="tx1"/>
              </a:solidFill>
            </a:rPr>
            <a:t>+29.7%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0.70874</cdr:x>
      <cdr:y>0.03182</cdr:y>
    </cdr:from>
    <cdr:to>
      <cdr:x>0.83999</cdr:x>
      <cdr:y>0.12728</cdr:y>
    </cdr:to>
    <cdr:sp macro="" textlink="">
      <cdr:nvSpPr>
        <cdr:cNvPr id="2" name="Έλλειψη 1"/>
        <cdr:cNvSpPr/>
      </cdr:nvSpPr>
      <cdr:spPr>
        <a:xfrm xmlns:a="http://schemas.openxmlformats.org/drawingml/2006/main">
          <a:off x="5832648" y="144016"/>
          <a:ext cx="108012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l-GR" sz="2000" b="1" dirty="0">
              <a:solidFill>
                <a:schemeClr val="tx1"/>
              </a:solidFill>
            </a:rPr>
            <a:t>+23.6%</a:t>
          </a:r>
        </a:p>
      </cdr:txBody>
    </cdr:sp>
  </cdr:relSizeAnchor>
  <cdr:relSizeAnchor xmlns:cdr="http://schemas.openxmlformats.org/drawingml/2006/chartDrawing">
    <cdr:from>
      <cdr:x>0.69999</cdr:x>
      <cdr:y>0.62049</cdr:y>
    </cdr:from>
    <cdr:to>
      <cdr:x>0.83124</cdr:x>
      <cdr:y>0.71595</cdr:y>
    </cdr:to>
    <cdr:sp macro="" textlink="">
      <cdr:nvSpPr>
        <cdr:cNvPr id="3" name="Έλλειψη 2"/>
        <cdr:cNvSpPr/>
      </cdr:nvSpPr>
      <cdr:spPr>
        <a:xfrm xmlns:a="http://schemas.openxmlformats.org/drawingml/2006/main">
          <a:off x="5760640" y="2808312"/>
          <a:ext cx="108012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000" b="1" dirty="0">
              <a:solidFill>
                <a:schemeClr val="tx1"/>
              </a:solidFill>
            </a:rPr>
            <a:t>+11.5%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4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5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3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5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47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43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08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80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17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49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96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5B72-2271-4156-A1E3-9B5E5EBE778F}" type="datetimeFigureOut">
              <a:rPr lang="el-GR" smtClean="0"/>
              <a:t>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181D-A355-4D77-B9AF-2197632AE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23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Ετήσια Έκθεση 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b="1" dirty="0">
                <a:solidFill>
                  <a:srgbClr val="0070C0"/>
                </a:solidFill>
              </a:rPr>
              <a:t>Ελληνικού Εμπορίου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b="1" dirty="0">
                <a:solidFill>
                  <a:srgbClr val="0070C0"/>
                </a:solidFill>
              </a:rPr>
              <a:t>2021</a:t>
            </a:r>
            <a:br>
              <a:rPr lang="el-GR" b="1" dirty="0">
                <a:solidFill>
                  <a:srgbClr val="0070C0"/>
                </a:solidFill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Εμπόριο: </a:t>
            </a:r>
          </a:p>
          <a:p>
            <a:r>
              <a:rPr lang="el-GR" sz="32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Από τις </a:t>
            </a:r>
            <a:r>
              <a:rPr lang="el-GR" sz="3200" b="1" i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πολυ</a:t>
            </a:r>
            <a:r>
              <a:rPr lang="el-GR" sz="32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-επίπεδες </a:t>
            </a:r>
            <a:r>
              <a:rPr lang="el-GR" sz="32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κρίσεις στην αβεβαιότητα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/>
            </a:r>
            <a:br>
              <a:rPr lang="el-GR" b="1" dirty="0">
                <a:solidFill>
                  <a:srgbClr val="0070C0"/>
                </a:solidFill>
              </a:rPr>
            </a:b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3219"/>
            <a:ext cx="12191999" cy="12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0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3717"/>
          </a:xfrm>
        </p:spPr>
        <p:txBody>
          <a:bodyPr>
            <a:normAutofit/>
          </a:bodyPr>
          <a:lstStyle/>
          <a:p>
            <a:r>
              <a:rPr lang="el-GR" sz="3200" b="1" kern="0" dirty="0">
                <a:solidFill>
                  <a:srgbClr val="0070C0"/>
                </a:solidFill>
                <a:cs typeface="Calibri"/>
              </a:rPr>
              <a:t>Εξελίξεις της απασχόλησης στο εμπόριο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33719"/>
            <a:ext cx="10515600" cy="5198222"/>
          </a:xfrm>
        </p:spPr>
        <p:txBody>
          <a:bodyPr>
            <a:normAutofit/>
          </a:bodyPr>
          <a:lstStyle/>
          <a:p>
            <a:pPr marL="342900" indent="-342900">
              <a:lnSpc>
                <a:spcPts val="4300"/>
              </a:lnSpc>
              <a:buFont typeface="Arial" charset="0"/>
              <a:buChar char="•"/>
            </a:pPr>
            <a:r>
              <a:rPr lang="el-GR" dirty="0"/>
              <a:t>Υ</a:t>
            </a:r>
            <a:r>
              <a:rPr lang="el-GR" dirty="0" smtClean="0"/>
              <a:t>ψηλή </a:t>
            </a:r>
            <a:r>
              <a:rPr lang="el-GR" dirty="0"/>
              <a:t>ενίσχυση των θέσεων εργασίας στα «Οχήματα» (28.4%) </a:t>
            </a:r>
            <a:r>
              <a:rPr lang="el-GR" dirty="0" smtClean="0"/>
              <a:t>αλλά</a:t>
            </a:r>
          </a:p>
          <a:p>
            <a:pPr marL="342900" indent="-342900">
              <a:lnSpc>
                <a:spcPts val="4300"/>
              </a:lnSpc>
              <a:buFont typeface="Arial" charset="0"/>
              <a:buChar char="•"/>
            </a:pPr>
            <a:r>
              <a:rPr lang="el-GR" dirty="0" smtClean="0"/>
              <a:t> Υποχώρηση </a:t>
            </a:r>
            <a:r>
              <a:rPr lang="el-GR" dirty="0"/>
              <a:t>των θέσεων στο Χονδρικό (-6.1</a:t>
            </a:r>
            <a:r>
              <a:rPr lang="el-GR" dirty="0" smtClean="0"/>
              <a:t>%), στο </a:t>
            </a:r>
            <a:r>
              <a:rPr lang="el-GR" dirty="0"/>
              <a:t>Λιανικό </a:t>
            </a:r>
            <a:r>
              <a:rPr lang="el-GR" dirty="0" smtClean="0"/>
              <a:t>(-</a:t>
            </a:r>
            <a:r>
              <a:rPr lang="el-GR" dirty="0"/>
              <a:t>2.9%) </a:t>
            </a:r>
            <a:endParaRPr lang="el-GR" dirty="0">
              <a:latin typeface="Calibri" pitchFamily="34" charset="0"/>
            </a:endParaRPr>
          </a:p>
          <a:p>
            <a:pPr marL="342900" indent="-342900">
              <a:lnSpc>
                <a:spcPts val="4300"/>
              </a:lnSpc>
              <a:buFont typeface="Arial" charset="0"/>
              <a:buChar char="•"/>
            </a:pPr>
            <a:r>
              <a:rPr lang="el-GR" dirty="0"/>
              <a:t>Οι εργοδότες στο εμπόριο ενισχύθηκαν εντυπωσιακά (16,5%) τον τελευταίο χρόνο, επίδοση όμως που υπερκεράστηκε από την πτώση στους </a:t>
            </a:r>
            <a:r>
              <a:rPr lang="el-GR" b="1" dirty="0"/>
              <a:t>αυτοαπασχολούμενους (-2.9%) </a:t>
            </a:r>
            <a:r>
              <a:rPr lang="el-GR" dirty="0"/>
              <a:t>και στους </a:t>
            </a:r>
            <a:r>
              <a:rPr lang="el-GR" b="1" dirty="0"/>
              <a:t>μισθωτούς (-4.1%).</a:t>
            </a:r>
          </a:p>
          <a:p>
            <a:pPr marL="342900" indent="-342900">
              <a:lnSpc>
                <a:spcPts val="4300"/>
              </a:lnSpc>
              <a:buFont typeface="Arial" charset="0"/>
              <a:buChar char="•"/>
            </a:pPr>
            <a:r>
              <a:rPr lang="el-GR" dirty="0"/>
              <a:t>Πτωτικά κινείται η συμμετοχή του εμπορίου στις ευέλικτες μορφές εργασίας (μερική και ορισμένου χρόνου).</a:t>
            </a:r>
          </a:p>
          <a:p>
            <a:pPr marL="342900" indent="-342900" algn="just">
              <a:lnSpc>
                <a:spcPts val="4300"/>
              </a:lnSpc>
              <a:buFont typeface="Arial" charset="0"/>
              <a:buChar char="•"/>
            </a:pPr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941"/>
            <a:ext cx="12191999" cy="82605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93259"/>
            <a:ext cx="9158592" cy="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25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00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4000" b="1" i="1" kern="0" dirty="0">
              <a:solidFill>
                <a:srgbClr val="0070C0"/>
              </a:solidFill>
              <a:latin typeface="+mj-lt"/>
              <a:ea typeface="+mj-ea"/>
              <a:cs typeface="Calibri"/>
            </a:endParaRPr>
          </a:p>
          <a:p>
            <a:pPr marL="0" indent="0">
              <a:buNone/>
            </a:pPr>
            <a:r>
              <a:rPr lang="el-GR" sz="4000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  <a:t>3. Ο απολογισμός των  εμπορικών ΑΕ και ΕΠΕ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13"/>
            <a:ext cx="12191999" cy="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kern="0" dirty="0">
                <a:solidFill>
                  <a:srgbClr val="0070C0"/>
                </a:solidFill>
                <a:cs typeface="Calibri"/>
              </a:rPr>
              <a:t>Οι εμπορικές Α.Ε. &amp; Ε.Π.Ε. για το 2020</a:t>
            </a:r>
            <a:br>
              <a:rPr lang="el-GR" b="1" kern="0" dirty="0">
                <a:solidFill>
                  <a:srgbClr val="0070C0"/>
                </a:solidFill>
                <a:cs typeface="Calibri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64024"/>
            <a:ext cx="10515600" cy="4912939"/>
          </a:xfrm>
        </p:spPr>
        <p:txBody>
          <a:bodyPr>
            <a:noAutofit/>
          </a:bodyPr>
          <a:lstStyle/>
          <a:p>
            <a:pPr lvl="0" algn="just"/>
            <a:r>
              <a:rPr lang="el-GR" dirty="0">
                <a:latin typeface="Calibri" pitchFamily="34" charset="0"/>
              </a:rPr>
              <a:t>Η πανδημία ανέτρεψε εντελώς την ανοδική πορεία των Α.Ε. και Ε.Π.Ε. διαπιστώνεται επιδείνωση του κύκλου εργασιών και της κερδοφορίας του τομέα του εμπορίου.</a:t>
            </a:r>
          </a:p>
          <a:p>
            <a:pPr lvl="0" algn="just"/>
            <a:r>
              <a:rPr lang="el-GR" dirty="0">
                <a:latin typeface="Calibri" pitchFamily="34" charset="0"/>
              </a:rPr>
              <a:t>Ο κύκλος εργασιών των εμπορικών Α.Ε. και Ε.Π.Ε. μειώθηκε κατά 8,5% το 2020.</a:t>
            </a:r>
          </a:p>
          <a:p>
            <a:pPr algn="just"/>
            <a:r>
              <a:rPr lang="el-GR" dirty="0">
                <a:latin typeface="Calibri" pitchFamily="34" charset="0"/>
              </a:rPr>
              <a:t>Τα μικτά κέρδη υποχώρησαν με χαμηλότερο ρυθμό (-5,6%), λόγω της συγκράτησης του κόστους </a:t>
            </a:r>
            <a:r>
              <a:rPr lang="el-GR" dirty="0" err="1">
                <a:latin typeface="Calibri" pitchFamily="34" charset="0"/>
              </a:rPr>
              <a:t>πωληθέντων</a:t>
            </a:r>
            <a:r>
              <a:rPr lang="el-GR" dirty="0">
                <a:latin typeface="Calibri" pitchFamily="34" charset="0"/>
              </a:rPr>
              <a:t>.</a:t>
            </a:r>
          </a:p>
          <a:p>
            <a:pPr algn="just"/>
            <a:r>
              <a:rPr lang="el-GR" dirty="0">
                <a:latin typeface="Calibri" pitchFamily="34" charset="0"/>
              </a:rPr>
              <a:t>Τα συνολικά καθαρά κέρδη του εμπορίου περιορίστηκαν κατά 4,3% σε ετήσια βάση. Κερδοφόροι παρέμειναν και οι τρεις συνιστώσες του εμπορίου το 2020.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7389"/>
            <a:ext cx="12191999" cy="860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81635"/>
            <a:ext cx="9966288" cy="8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80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250575"/>
          </a:xfrm>
        </p:spPr>
        <p:txBody>
          <a:bodyPr>
            <a:noAutofit/>
          </a:bodyPr>
          <a:lstStyle/>
          <a:p>
            <a:r>
              <a:rPr lang="el-GR" sz="3200" b="1" kern="0" dirty="0">
                <a:solidFill>
                  <a:srgbClr val="0070C0"/>
                </a:solidFill>
                <a:cs typeface="Calibri"/>
              </a:rPr>
              <a:t>Κύκλος Εργασιών στους επιμέρους κλάδους του Εμπορίου σε χιλ. ευρώ και % μεταβολές, (πηγή: ΕΛΣΤΑΤ, διοικητικές πηγές)</a:t>
            </a:r>
            <a:endParaRPr lang="el-GR" sz="32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8660"/>
              </p:ext>
            </p:extLst>
          </p:nvPr>
        </p:nvGraphicFramePr>
        <p:xfrm>
          <a:off x="564776" y="1479175"/>
          <a:ext cx="10789024" cy="443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7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2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7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460">
                <a:tc>
                  <a:txBody>
                    <a:bodyPr/>
                    <a:lstStyle/>
                    <a:p>
                      <a:r>
                        <a:rPr lang="el-GR" sz="2400" dirty="0"/>
                        <a:t>Έτος/ κατηγορία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Οχήματα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Χονδρικό</a:t>
                      </a:r>
                      <a:r>
                        <a:rPr lang="el-GR" sz="2400" baseline="0" dirty="0"/>
                        <a:t> Εμπόριο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Λιανικό Εμπόριο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r>
                        <a:rPr lang="el-GR" sz="25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8.556.458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72.736.637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44.349.573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r>
                        <a:rPr lang="el-GR" sz="25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7.557.183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67.135.453</a:t>
                      </a:r>
                      <a:endParaRPr lang="el-GR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40.842.044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257">
                <a:tc>
                  <a:txBody>
                    <a:bodyPr/>
                    <a:lstStyle/>
                    <a:p>
                      <a:r>
                        <a:rPr lang="el-GR" sz="25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9.318.387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80.651.234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44.829.267</a:t>
                      </a:r>
                      <a:endParaRPr lang="el-GR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3251">
                <a:tc>
                  <a:txBody>
                    <a:bodyPr/>
                    <a:lstStyle/>
                    <a:p>
                      <a:r>
                        <a:rPr lang="el-GR" sz="2500" dirty="0"/>
                        <a:t>% Συμμετοχή</a:t>
                      </a:r>
                      <a:r>
                        <a:rPr lang="el-GR" sz="2500" baseline="0" dirty="0"/>
                        <a:t> στον τζίρο του </a:t>
                      </a:r>
                      <a:r>
                        <a:rPr lang="el-GR" sz="2500" baseline="0" dirty="0" smtClean="0"/>
                        <a:t>εμπορίου </a:t>
                      </a:r>
                      <a:r>
                        <a:rPr lang="el-GR" sz="2500" baseline="0" dirty="0"/>
                        <a:t>(2021)</a:t>
                      </a:r>
                      <a:endParaRPr lang="el-G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59,8%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33,3%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17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dirty="0"/>
                        <a:t>% Μεταβολή</a:t>
                      </a:r>
                      <a:r>
                        <a:rPr lang="el-GR" sz="2500" baseline="0" dirty="0"/>
                        <a:t> 2020-2021</a:t>
                      </a:r>
                      <a:endParaRPr lang="el-G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+23,3%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+20,1%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/>
                        <a:t>+9,7%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177"/>
            <a:ext cx="12191999" cy="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00" dirty="0"/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62318"/>
            <a:ext cx="10515600" cy="4814047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3600" b="1" kern="0" dirty="0">
                <a:solidFill>
                  <a:srgbClr val="0070C0"/>
                </a:solidFill>
                <a:latin typeface="+mj-lt"/>
                <a:cs typeface="Calibri"/>
              </a:rPr>
              <a:t>4. Τα οικονομικά στοιχεία των (</a:t>
            </a:r>
            <a:r>
              <a:rPr lang="el-GR" sz="3600" b="1" kern="0" dirty="0" err="1">
                <a:solidFill>
                  <a:srgbClr val="0070C0"/>
                </a:solidFill>
                <a:latin typeface="+mj-lt"/>
                <a:cs typeface="Calibri"/>
              </a:rPr>
              <a:t>ΜμΕ</a:t>
            </a:r>
            <a:r>
              <a:rPr lang="el-GR" sz="3600" b="1" kern="0" dirty="0">
                <a:solidFill>
                  <a:srgbClr val="0070C0"/>
                </a:solidFill>
                <a:latin typeface="+mj-lt"/>
                <a:cs typeface="Calibri"/>
              </a:rPr>
              <a:t>) εμπορικών επιχειρήσεων: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200" b="1" kern="0" dirty="0">
              <a:solidFill>
                <a:srgbClr val="0070C0"/>
              </a:solidFill>
              <a:latin typeface="+mj-lt"/>
              <a:cs typeface="Calibri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l-GR" b="1" kern="0" dirty="0">
                <a:solidFill>
                  <a:srgbClr val="0070C0"/>
                </a:solidFill>
                <a:latin typeface="+mj-lt"/>
                <a:cs typeface="Calibri"/>
              </a:rPr>
              <a:t>Η πρωτογενής έρευνα του ΙΝΕΜΥ-ΕΣΕΕ για το 2021</a:t>
            </a:r>
            <a:endParaRPr lang="en-US" b="1" kern="0" dirty="0">
              <a:solidFill>
                <a:srgbClr val="0070C0"/>
              </a:solidFill>
              <a:latin typeface="+mj-lt"/>
              <a:cs typeface="Calibri"/>
            </a:endParaRPr>
          </a:p>
          <a:p>
            <a:pPr marL="457200" indent="-457200">
              <a:spcBef>
                <a:spcPts val="0"/>
              </a:spcBef>
              <a:defRPr/>
            </a:pPr>
            <a:endParaRPr lang="en-US" b="1" kern="0" dirty="0">
              <a:solidFill>
                <a:srgbClr val="0070C0"/>
              </a:solidFill>
              <a:latin typeface="+mj-lt"/>
              <a:cs typeface="Calibri"/>
            </a:endParaRPr>
          </a:p>
          <a:p>
            <a:pPr marL="457200" indent="-457200">
              <a:spcBef>
                <a:spcPts val="0"/>
              </a:spcBef>
              <a:defRPr/>
            </a:pPr>
            <a:r>
              <a:rPr lang="el-GR" b="1" kern="0" dirty="0">
                <a:solidFill>
                  <a:srgbClr val="0070C0"/>
                </a:solidFill>
                <a:latin typeface="+mj-lt"/>
                <a:cs typeface="Calibri"/>
              </a:rPr>
              <a:t>Επιπτώσεις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cs typeface="Calibri"/>
              </a:rPr>
              <a:t>Covid</a:t>
            </a:r>
            <a:r>
              <a:rPr lang="el-GR" b="1" kern="0" dirty="0">
                <a:solidFill>
                  <a:srgbClr val="0070C0"/>
                </a:solidFill>
                <a:latin typeface="+mj-lt"/>
                <a:cs typeface="Calibri"/>
              </a:rPr>
              <a:t> στην επιχειρηματικότητα και στο εμπόριο</a:t>
            </a:r>
            <a:endParaRPr lang="en-US" b="1" kern="0" dirty="0">
              <a:solidFill>
                <a:srgbClr val="0070C0"/>
              </a:solidFill>
              <a:latin typeface="+mj-lt"/>
              <a:cs typeface="Calibri"/>
            </a:endParaRP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6365"/>
            <a:ext cx="12191999" cy="9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2123"/>
            <a:ext cx="10515600" cy="688489"/>
          </a:xfrm>
        </p:spPr>
        <p:txBody>
          <a:bodyPr>
            <a:normAutofit fontScale="90000"/>
          </a:bodyPr>
          <a:lstStyle/>
          <a:p>
            <a:r>
              <a:rPr lang="el-GR" b="1" kern="0" dirty="0" smtClean="0">
                <a:solidFill>
                  <a:srgbClr val="0070C0"/>
                </a:solidFill>
                <a:cs typeface="Calibri"/>
              </a:rPr>
              <a:t>Κύρια ευρήματα πρωτογενούς έρευνας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60612"/>
            <a:ext cx="10515600" cy="507760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l-GR" dirty="0" smtClean="0"/>
              <a:t>Σχεδόν 1 στις 4 επιχειρήσεις ξεκίνησε </a:t>
            </a:r>
            <a:r>
              <a:rPr lang="el-GR" dirty="0"/>
              <a:t>τη λειτουργία </a:t>
            </a:r>
            <a:r>
              <a:rPr lang="el-GR" dirty="0" smtClean="0"/>
              <a:t>της </a:t>
            </a:r>
            <a:r>
              <a:rPr lang="el-GR" dirty="0"/>
              <a:t>την τελευταία </a:t>
            </a:r>
            <a:r>
              <a:rPr lang="el-GR" dirty="0" smtClean="0"/>
              <a:t>δεκαετία.</a:t>
            </a:r>
            <a:endParaRPr lang="el-GR" dirty="0"/>
          </a:p>
          <a:p>
            <a:pPr lvl="0" algn="just"/>
            <a:r>
              <a:rPr lang="el-GR" b="1" dirty="0" smtClean="0"/>
              <a:t>Υποχώρησε</a:t>
            </a:r>
            <a:r>
              <a:rPr lang="el-GR" dirty="0" smtClean="0"/>
              <a:t> ελαφρώς η </a:t>
            </a:r>
            <a:r>
              <a:rPr lang="el-GR" dirty="0" smtClean="0"/>
              <a:t>ισχυρή </a:t>
            </a:r>
            <a:r>
              <a:rPr lang="el-GR" dirty="0"/>
              <a:t>προτίμηση </a:t>
            </a:r>
            <a:r>
              <a:rPr lang="el-GR" dirty="0" smtClean="0"/>
              <a:t>για </a:t>
            </a:r>
            <a:r>
              <a:rPr lang="el-GR" dirty="0" err="1" smtClean="0"/>
              <a:t>εγχωρίως</a:t>
            </a:r>
            <a:r>
              <a:rPr lang="el-GR" dirty="0" smtClean="0"/>
              <a:t> </a:t>
            </a:r>
            <a:r>
              <a:rPr lang="el-GR" dirty="0" smtClean="0"/>
              <a:t>παραγόμενα προϊόντα.  </a:t>
            </a:r>
            <a:endParaRPr lang="el-GR" dirty="0"/>
          </a:p>
          <a:p>
            <a:pPr lvl="0" algn="just"/>
            <a:r>
              <a:rPr lang="el-GR" dirty="0" smtClean="0"/>
              <a:t>2 στις 5 επιχειρήσεις λιανικής συνέχισαν να καταγράφουν </a:t>
            </a:r>
            <a:r>
              <a:rPr lang="el-GR" b="1" dirty="0" smtClean="0"/>
              <a:t>απώλειες</a:t>
            </a:r>
            <a:r>
              <a:rPr lang="el-GR" dirty="0" smtClean="0"/>
              <a:t> στον κύκλο εργασιών συγκριτικά με το 2020. </a:t>
            </a:r>
          </a:p>
          <a:p>
            <a:pPr lvl="0" algn="just"/>
            <a:r>
              <a:rPr lang="el-GR" dirty="0" smtClean="0"/>
              <a:t>Ο μέσος τζίρος εκτιμάται ότι ενισχύθηκε οριακά, επιστρέφοντας </a:t>
            </a:r>
            <a:r>
              <a:rPr lang="el-GR" b="1" dirty="0" smtClean="0"/>
              <a:t>ωστόσο </a:t>
            </a:r>
            <a:r>
              <a:rPr lang="el-GR" dirty="0" smtClean="0"/>
              <a:t>σε επίπεδα του 2016.</a:t>
            </a:r>
          </a:p>
          <a:p>
            <a:pPr lvl="0" algn="just"/>
            <a:r>
              <a:rPr lang="el-GR" b="1" dirty="0" smtClean="0"/>
              <a:t>Προβλήματα</a:t>
            </a:r>
            <a:r>
              <a:rPr lang="el-GR" dirty="0" smtClean="0"/>
              <a:t>: Φόροι, Ρευστότητα, Ζήτηση, Αθέμιτος ανταγωνισμός και αύξηση του κόστους εμπορευμάτων  από τους προμηθευτές.</a:t>
            </a:r>
          </a:p>
          <a:p>
            <a:pPr lvl="0" algn="just"/>
            <a:r>
              <a:rPr lang="el-GR" dirty="0"/>
              <a:t>4 στις 10 επιχειρήσεις με αρνητικές προσδοκίες </a:t>
            </a:r>
            <a:r>
              <a:rPr lang="el-GR" dirty="0" smtClean="0"/>
              <a:t>εκτίμησαν την </a:t>
            </a:r>
            <a:r>
              <a:rPr lang="el-GR" dirty="0"/>
              <a:t>πτώση του </a:t>
            </a:r>
            <a:r>
              <a:rPr lang="el-GR" dirty="0" smtClean="0"/>
              <a:t>τζίρου το </a:t>
            </a:r>
            <a:r>
              <a:rPr lang="el-GR" dirty="0"/>
              <a:t>2021 </a:t>
            </a:r>
            <a:r>
              <a:rPr lang="el-GR" dirty="0" smtClean="0"/>
              <a:t>άνω του </a:t>
            </a:r>
            <a:r>
              <a:rPr lang="el-GR" dirty="0"/>
              <a:t>40%.</a:t>
            </a:r>
          </a:p>
          <a:p>
            <a:pPr lvl="0" algn="just"/>
            <a:r>
              <a:rPr lang="el-GR" dirty="0"/>
              <a:t>2 στις 5 επιχειρήσεις με δυνατότητα ηλεκτρονικών παραγγελιών, απέκτησαν την εν λόγω υπηρεσία εν μέσω </a:t>
            </a:r>
            <a:r>
              <a:rPr lang="el-GR" dirty="0" smtClean="0"/>
              <a:t>πανδημίας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8828"/>
            <a:ext cx="12192000" cy="7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4009"/>
          </a:xfrm>
        </p:spPr>
        <p:txBody>
          <a:bodyPr>
            <a:normAutofit/>
          </a:bodyPr>
          <a:lstStyle/>
          <a:p>
            <a:pPr algn="ctr"/>
            <a:r>
              <a:rPr lang="el-GR" sz="30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Καθεστώς χρήσης ακινήτου (%) &amp; μέσο μίσθωμα στο λιανικό (ευρώ)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04144"/>
              </p:ext>
            </p:extLst>
          </p:nvPr>
        </p:nvGraphicFramePr>
        <p:xfrm>
          <a:off x="309282" y="806824"/>
          <a:ext cx="5042647" cy="537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Θέση περιεχομένου 3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01971"/>
              </p:ext>
            </p:extLst>
          </p:nvPr>
        </p:nvGraphicFramePr>
        <p:xfrm>
          <a:off x="5822576" y="954741"/>
          <a:ext cx="6078071" cy="47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236944" cy="7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10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/>
            </a:r>
            <a:br>
              <a:rPr lang="el-GR" sz="10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</a:br>
            <a:r>
              <a:rPr lang="el-GR" sz="32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Γεωγραφική προέλευση εμπορευμάτων λιανικού εμπορίου και πιθανότητα διακοπής συνεργασίας (%)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99456"/>
              </p:ext>
            </p:extLst>
          </p:nvPr>
        </p:nvGraphicFramePr>
        <p:xfrm>
          <a:off x="242048" y="847164"/>
          <a:ext cx="4827494" cy="489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Χώρα</a:t>
                      </a:r>
                      <a:endParaRPr kumimoji="0" lang="el-G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Ελλάδα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8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Ρωσία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8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Υπόλοιπη Ευρώπη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9869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Αφρική- Μέση Ανατολή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Ασία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ΗΠΑ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Άλλες χώρες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ΔΓ/ ΔΑ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0" name="Θέση περιεχομένου 3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881524"/>
              </p:ext>
            </p:extLst>
          </p:nvPr>
        </p:nvGraphicFramePr>
        <p:xfrm>
          <a:off x="5190564" y="847164"/>
          <a:ext cx="6696636" cy="489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236944" cy="7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02869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Εκτίμηση ετήσιας μεταβολής του κύκλου εργασιών λιανικού εμπορίου κατά το Ά εξάμηνο, (% επιχειρήσεων)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00000000-0008-0000-05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23309"/>
              </p:ext>
            </p:extLst>
          </p:nvPr>
        </p:nvGraphicFramePr>
        <p:xfrm>
          <a:off x="838200" y="1228725"/>
          <a:ext cx="105156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2191"/>
            <a:ext cx="12191999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4775"/>
          </a:xfrm>
        </p:spPr>
        <p:txBody>
          <a:bodyPr>
            <a:normAutofit/>
          </a:bodyPr>
          <a:lstStyle/>
          <a:p>
            <a:pPr algn="ctr"/>
            <a:r>
              <a:rPr lang="el-GR" sz="32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Εξέλιξη μέσου εξαμηνιαίου κύκλου εργασιών (σε ευρώ)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xmlns="" id="{00000000-0008-0000-05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29117"/>
              </p:ext>
            </p:extLst>
          </p:nvPr>
        </p:nvGraphicFramePr>
        <p:xfrm>
          <a:off x="838200" y="900953"/>
          <a:ext cx="10515600" cy="488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283"/>
            <a:ext cx="12191999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00" b="1" kern="0" dirty="0">
                <a:solidFill>
                  <a:srgbClr val="0070C0"/>
                </a:solidFill>
                <a:cs typeface="Calibri"/>
              </a:rPr>
              <a:t>.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400" b="1" kern="0" dirty="0">
                <a:solidFill>
                  <a:srgbClr val="0070C0"/>
                </a:solidFill>
                <a:latin typeface="+mj-lt"/>
                <a:cs typeface="Calibri"/>
              </a:rPr>
              <a:t>1. Το οικονομικό και επιχειρηματικό περιβάλλον </a:t>
            </a:r>
            <a:endParaRPr lang="el-GR" sz="4400" dirty="0">
              <a:latin typeface="+mj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6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6367" y="365125"/>
            <a:ext cx="11166438" cy="90427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  <a:t/>
            </a:r>
            <a:br>
              <a:rPr lang="el-GR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</a:br>
            <a:r>
              <a:rPr lang="el-GR" sz="3700" b="1" kern="0" dirty="0">
                <a:solidFill>
                  <a:srgbClr val="0070C0"/>
                </a:solidFill>
                <a:cs typeface="Calibri"/>
              </a:rPr>
              <a:t>Εκτιμήσεις βασικών οικονομικών μεγεθών (σύγκριση με 2019)</a:t>
            </a:r>
            <a:br>
              <a:rPr lang="el-GR" sz="3700" b="1" kern="0" dirty="0">
                <a:solidFill>
                  <a:srgbClr val="0070C0"/>
                </a:solidFill>
                <a:cs typeface="Calibri"/>
              </a:rPr>
            </a:br>
            <a:endParaRPr lang="el-GR" sz="37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053149"/>
              </p:ext>
            </p:extLst>
          </p:nvPr>
        </p:nvGraphicFramePr>
        <p:xfrm>
          <a:off x="516367" y="1269401"/>
          <a:ext cx="11166438" cy="443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5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Τελική εκτίμηση 201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el-G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Τελική εκτίμηση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Εκτίμηση ΙΝΕΜΥ 2021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Μέσος ετήσιος κύκλος εργασιών (χωρίς ΦΠΑ)</a:t>
                      </a:r>
                      <a:endParaRPr kumimoji="0" lang="el-G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149.000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117.000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123.000</a:t>
                      </a:r>
                    </a:p>
                    <a:p>
                      <a:pPr algn="ctr" fontAlgn="ctr"/>
                      <a:r>
                        <a:rPr kumimoji="0" lang="el-GR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(-17,4%)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Μέσο ετήσιο κόστος αγοράς εμπορευμάτων </a:t>
                      </a:r>
                      <a:endParaRPr kumimoji="0" lang="el-G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4.000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64.000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73.764</a:t>
                      </a:r>
                    </a:p>
                    <a:p>
                      <a:pPr algn="ctr" fontAlgn="ctr"/>
                      <a:r>
                        <a:rPr kumimoji="0" lang="el-GR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(-12,2%)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Μέσα λειτουργικά έξοδα (με μίσθωμα) </a:t>
                      </a:r>
                      <a:endParaRPr kumimoji="0" lang="el-G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14.</a:t>
                      </a:r>
                      <a:r>
                        <a:rPr kumimoji="0" lang="en-US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144</a:t>
                      </a:r>
                      <a:endParaRPr kumimoji="0" lang="el-G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15.042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15.940</a:t>
                      </a:r>
                    </a:p>
                    <a:p>
                      <a:pPr algn="ctr" fontAlgn="ctr"/>
                      <a:r>
                        <a:rPr kumimoji="0" lang="el-GR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(12,7%)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7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Ασφαλιστικές Εισφορές</a:t>
                      </a:r>
                      <a:endParaRPr kumimoji="0" lang="el-G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565</a:t>
                      </a:r>
                      <a:endParaRPr kumimoji="0" lang="el-G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2.765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l-GR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2.965</a:t>
                      </a:r>
                    </a:p>
                    <a:p>
                      <a:pPr algn="ctr" fontAlgn="ctr"/>
                      <a:r>
                        <a:rPr kumimoji="0" lang="el-GR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(15,6%)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9105" y="200026"/>
            <a:ext cx="10644695" cy="67672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kern="0" dirty="0">
                <a:solidFill>
                  <a:srgbClr val="0070C0"/>
                </a:solidFill>
                <a:cs typeface="Calibri"/>
              </a:rPr>
              <a:t>    </a:t>
            </a:r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Οι ο</a:t>
            </a:r>
            <a:r>
              <a:rPr lang="el-GR" sz="4000" b="1" kern="0" dirty="0">
                <a:solidFill>
                  <a:srgbClr val="0070C0"/>
                </a:solidFill>
                <a:cs typeface="Calibri"/>
              </a:rPr>
              <a:t>φει</a:t>
            </a:r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λές επιχειρήσεων προς: (%)</a:t>
            </a:r>
            <a:r>
              <a:rPr lang="el-GR" b="1" dirty="0">
                <a:latin typeface="Calibri" pitchFamily="34" charset="0"/>
              </a:rPr>
              <a:t/>
            </a:r>
            <a:br>
              <a:rPr lang="el-GR" b="1" dirty="0">
                <a:latin typeface="Calibri" pitchFamily="34" charset="0"/>
              </a:rPr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84998"/>
              </p:ext>
            </p:extLst>
          </p:nvPr>
        </p:nvGraphicFramePr>
        <p:xfrm>
          <a:off x="709105" y="1215614"/>
          <a:ext cx="1051918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6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8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9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73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8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Εφορία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7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ΕΦΚΑ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8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8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Τράπεζες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1"/>
            <a:ext cx="121919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3336" y="209550"/>
            <a:ext cx="10880464" cy="942975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3200" b="1" kern="0" dirty="0">
                <a:solidFill>
                  <a:srgbClr val="0070C0"/>
                </a:solidFill>
                <a:cs typeface="Calibri"/>
              </a:rPr>
              <a:t/>
            </a:r>
            <a:br>
              <a:rPr lang="el-GR" sz="3200" b="1" kern="0" dirty="0">
                <a:solidFill>
                  <a:srgbClr val="0070C0"/>
                </a:solidFill>
                <a:cs typeface="Calibri"/>
              </a:rPr>
            </a:br>
            <a:r>
              <a:rPr lang="el-GR" sz="3800" b="1" kern="0" dirty="0">
                <a:solidFill>
                  <a:srgbClr val="0070C0"/>
                </a:solidFill>
                <a:cs typeface="Calibri"/>
              </a:rPr>
              <a:t>Μέσο ύψος οφειλών του λιανικού εμπορίου σε εφορία/ </a:t>
            </a:r>
            <a:r>
              <a:rPr lang="en-US" sz="3800" b="1" kern="0" dirty="0">
                <a:solidFill>
                  <a:srgbClr val="0070C0"/>
                </a:solidFill>
                <a:cs typeface="Calibri"/>
              </a:rPr>
              <a:t>e-</a:t>
            </a:r>
            <a:r>
              <a:rPr lang="el-GR" sz="3800" b="1" kern="0" dirty="0">
                <a:solidFill>
                  <a:srgbClr val="0070C0"/>
                </a:solidFill>
                <a:cs typeface="Calibri"/>
              </a:rPr>
              <a:t>ΕΦΚΑ (σε ευρώ)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77732"/>
              </p:ext>
            </p:extLst>
          </p:nvPr>
        </p:nvGraphicFramePr>
        <p:xfrm>
          <a:off x="473336" y="1619250"/>
          <a:ext cx="10983560" cy="3522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0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17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9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9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28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28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Εφορία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7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lang="el-G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ΕΦΚΑ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789"/>
            <a:ext cx="12191999" cy="10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774326"/>
          </a:xfrm>
        </p:spPr>
        <p:txBody>
          <a:bodyPr>
            <a:normAutofit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Πηγές Χρηματοδότησης (%, πολλαπλής επιλογής)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3441"/>
              </p:ext>
            </p:extLst>
          </p:nvPr>
        </p:nvGraphicFramePr>
        <p:xfrm>
          <a:off x="387276" y="1057275"/>
          <a:ext cx="11349317" cy="471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2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2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16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3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2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55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Είδος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Τραπεζικός</a:t>
                      </a:r>
                      <a:r>
                        <a:rPr lang="el-GR" sz="2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δανεισμός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6,8</a:t>
                      </a:r>
                      <a:endParaRPr lang="el-GR" sz="2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Κεφάλαια επιχείρησης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Προσωπικά κεφάλαια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Προγράμματα 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6,9</a:t>
                      </a:r>
                      <a:endParaRPr lang="el-GR" sz="2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Συγγενείς/ φιλικό </a:t>
                      </a:r>
                      <a:r>
                        <a:rPr lang="el-GR" sz="2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περιβ</a:t>
                      </a:r>
                      <a:r>
                        <a:rPr lang="el-G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l-G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719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Αποζημίωση Ειδικού Σκοπού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86708">
                <a:tc>
                  <a:txBody>
                    <a:bodyPr/>
                    <a:lstStyle/>
                    <a:p>
                      <a:pPr algn="l" fontAlgn="ctr"/>
                      <a:r>
                        <a:rPr lang="el-G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Επιστρεπτέα Προκαταβολή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1"/>
            <a:ext cx="121919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8821"/>
          </a:xfrm>
        </p:spPr>
        <p:txBody>
          <a:bodyPr>
            <a:normAutofit/>
          </a:bodyPr>
          <a:lstStyle/>
          <a:p>
            <a:pPr algn="ctr"/>
            <a:r>
              <a:rPr lang="el-GR" sz="2800" b="1" kern="0" dirty="0">
                <a:solidFill>
                  <a:srgbClr val="0070C0"/>
                </a:solidFill>
                <a:cs typeface="Calibri"/>
              </a:rPr>
              <a:t>Αξιολόγηση προβλημάτων των εμπορικών επιχειρήσεων,</a:t>
            </a:r>
            <a:br>
              <a:rPr lang="el-GR" sz="2800" b="1" kern="0" dirty="0">
                <a:solidFill>
                  <a:srgbClr val="0070C0"/>
                </a:solidFill>
                <a:cs typeface="Calibri"/>
              </a:rPr>
            </a:br>
            <a:r>
              <a:rPr lang="el-GR" sz="2800" b="1" kern="0" dirty="0">
                <a:solidFill>
                  <a:srgbClr val="0070C0"/>
                </a:solidFill>
                <a:cs typeface="Calibri"/>
              </a:rPr>
              <a:t> Ά εξάμηνο 2020 &amp; 2021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445279"/>
              </p:ext>
            </p:extLst>
          </p:nvPr>
        </p:nvGraphicFramePr>
        <p:xfrm>
          <a:off x="1" y="902633"/>
          <a:ext cx="12191998" cy="494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009"/>
            <a:ext cx="12191999" cy="9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1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89983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>Κατηγορίες Επίδοσης – Η μεθοδολογία</a:t>
            </a:r>
            <a:r>
              <a:rPr lang="el-GR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  <a:t/>
            </a:r>
            <a:br>
              <a:rPr lang="el-GR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Calibri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3411" y="1047751"/>
            <a:ext cx="11349317" cy="4915857"/>
          </a:xfrm>
        </p:spPr>
        <p:txBody>
          <a:bodyPr>
            <a:noAutofit/>
          </a:bodyPr>
          <a:lstStyle/>
          <a:p>
            <a:pPr algn="just"/>
            <a:r>
              <a:rPr lang="el-GR" dirty="0">
                <a:latin typeface="Calibri" pitchFamily="34" charset="0"/>
              </a:rPr>
              <a:t>Σκοπός της </a:t>
            </a:r>
            <a:r>
              <a:rPr lang="el-GR" b="1" dirty="0">
                <a:latin typeface="Calibri" pitchFamily="34" charset="0"/>
              </a:rPr>
              <a:t>ομαδοποίησης</a:t>
            </a:r>
            <a:r>
              <a:rPr lang="el-GR" dirty="0">
                <a:latin typeface="Calibri" pitchFamily="34" charset="0"/>
              </a:rPr>
              <a:t> είναι η παρουσίαση των επιχειρήσεων λιανικού εμπορίου ανά </a:t>
            </a:r>
            <a:r>
              <a:rPr lang="el-GR" b="1" dirty="0">
                <a:latin typeface="Calibri" pitchFamily="34" charset="0"/>
              </a:rPr>
              <a:t>κατηγορία «επίδοσης».    </a:t>
            </a:r>
          </a:p>
          <a:p>
            <a:pPr algn="just"/>
            <a:endParaRPr lang="el-GR" sz="1000" dirty="0">
              <a:latin typeface="Calibri" pitchFamily="34" charset="0"/>
            </a:endParaRPr>
          </a:p>
          <a:p>
            <a:pPr algn="just"/>
            <a:r>
              <a:rPr lang="el-GR" dirty="0">
                <a:latin typeface="Calibri" pitchFamily="34" charset="0"/>
              </a:rPr>
              <a:t>Ειδικότερα, από το σύνολο των μεταβλητών της έρευνας πεδίου επιλέχθηκαν: </a:t>
            </a:r>
          </a:p>
          <a:p>
            <a:pPr algn="just"/>
            <a:r>
              <a:rPr lang="el-GR" b="1" dirty="0">
                <a:latin typeface="Calibri" pitchFamily="34" charset="0"/>
              </a:rPr>
              <a:t>α)</a:t>
            </a:r>
            <a:r>
              <a:rPr lang="el-GR" dirty="0">
                <a:latin typeface="Calibri" pitchFamily="34" charset="0"/>
              </a:rPr>
              <a:t> Η «</a:t>
            </a:r>
            <a:r>
              <a:rPr lang="el-GR" b="1" dirty="0">
                <a:latin typeface="Calibri" pitchFamily="34" charset="0"/>
              </a:rPr>
              <a:t>μεταβολή του κύκλου εργασιών </a:t>
            </a:r>
            <a:r>
              <a:rPr lang="el-GR" dirty="0">
                <a:latin typeface="Calibri" pitchFamily="34" charset="0"/>
              </a:rPr>
              <a:t>το Α΄ εξάμηνο του 20</a:t>
            </a:r>
            <a:r>
              <a:rPr lang="en-US" dirty="0">
                <a:latin typeface="Calibri" pitchFamily="34" charset="0"/>
              </a:rPr>
              <a:t>2</a:t>
            </a:r>
            <a:r>
              <a:rPr lang="el-GR" dirty="0">
                <a:latin typeface="Calibri" pitchFamily="34" charset="0"/>
              </a:rPr>
              <a:t>1 σε σχέση με το Α΄ εξάμηνο του προηγούμενου έτους (2020)» και</a:t>
            </a:r>
          </a:p>
          <a:p>
            <a:pPr algn="just"/>
            <a:r>
              <a:rPr lang="el-GR" b="1" dirty="0">
                <a:latin typeface="Calibri" pitchFamily="34" charset="0"/>
              </a:rPr>
              <a:t>β)</a:t>
            </a:r>
            <a:r>
              <a:rPr lang="el-GR" dirty="0">
                <a:latin typeface="Calibri" pitchFamily="34" charset="0"/>
              </a:rPr>
              <a:t> Η «</a:t>
            </a:r>
            <a:r>
              <a:rPr lang="el-GR" b="1" dirty="0">
                <a:latin typeface="Calibri" pitchFamily="34" charset="0"/>
              </a:rPr>
              <a:t>ύπαρξη χρεών στην επιχείρηση</a:t>
            </a:r>
            <a:r>
              <a:rPr lang="el-GR" dirty="0">
                <a:latin typeface="Calibri" pitchFamily="34" charset="0"/>
              </a:rPr>
              <a:t>»</a:t>
            </a:r>
          </a:p>
          <a:p>
            <a:pPr algn="just"/>
            <a:endParaRPr lang="el-GR" sz="1000" dirty="0">
              <a:latin typeface="Calibri" pitchFamily="34" charset="0"/>
            </a:endParaRPr>
          </a:p>
          <a:p>
            <a:pPr algn="just"/>
            <a:r>
              <a:rPr lang="el-GR" dirty="0">
                <a:latin typeface="Calibri" pitchFamily="34" charset="0"/>
              </a:rPr>
              <a:t>Η επιλογή των συγκεκριμένων μεταβλητών έλαβε χώρα διότι, σε σχέση με τις υπόλοιπες μεταβλητές, θεωρήθηκαν πιο αντιπροσωπευτικές για την περιγραφή της επίδοσης μιας εμπορικής επιχείρησης. </a:t>
            </a:r>
            <a:endParaRPr lang="el-GR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57928" y="751683"/>
            <a:ext cx="10130029" cy="8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  <a:t/>
            </a:r>
            <a:br>
              <a:rPr lang="el-GR" sz="4000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</a:br>
            <a:r>
              <a:rPr lang="el-GR" sz="4000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  <a:t>Κατηγορίες επίδοσης επιχειρήσεων στο λιανικό εμπόριο </a:t>
            </a:r>
            <a:r>
              <a:rPr lang="el-GR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  <a:t/>
            </a:r>
            <a:br>
              <a:rPr lang="el-GR" b="1" kern="0" dirty="0">
                <a:solidFill>
                  <a:srgbClr val="0070C0"/>
                </a:solidFill>
                <a:latin typeface="+mj-lt"/>
                <a:ea typeface="+mj-ea"/>
                <a:cs typeface="Calibri"/>
              </a:rPr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08852"/>
              </p:ext>
            </p:extLst>
          </p:nvPr>
        </p:nvGraphicFramePr>
        <p:xfrm>
          <a:off x="838200" y="1021978"/>
          <a:ext cx="10515600" cy="423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1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Μεταβολή κύκλου εργασιών (20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Α'/2021Α')</a:t>
                      </a: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Χωρίς χρέη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 χρέη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Αύξηση </a:t>
                      </a: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Δυναμικές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Αναπτυσσόμενες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Στασιμότητα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Ανθεκτικές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Αγωνιστές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Μείωση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Συνεπείς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Οι Απειλούμενες</a:t>
                      </a: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9812"/>
            <a:ext cx="12191999" cy="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8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591670"/>
          </a:xfrm>
        </p:spPr>
        <p:txBody>
          <a:bodyPr>
            <a:normAutofit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Κατανομή ανά κλάδο δραστηριότητας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28573"/>
              </p:ext>
            </p:extLst>
          </p:nvPr>
        </p:nvGraphicFramePr>
        <p:xfrm>
          <a:off x="322729" y="1047749"/>
          <a:ext cx="11435383" cy="460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4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8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72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56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Δυναμικές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Αναπτυσσόμενες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Ανθεκτικές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Αγωνιστές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Συνεπείς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Απειλούμενες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1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Παντοπωλεία/ περίπτερα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Τρόφιμα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Οικιακός εξοπλισμός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Ένδυση- υπόδηση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Άλλο λιανικό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el-G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365"/>
            <a:ext cx="12191999" cy="9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50607"/>
            <a:ext cx="10515600" cy="763793"/>
          </a:xfrm>
        </p:spPr>
        <p:txBody>
          <a:bodyPr>
            <a:normAutofit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Εκτίμηση κατάστασης ανά ομάδα επίδοσης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49537"/>
              </p:ext>
            </p:extLst>
          </p:nvPr>
        </p:nvGraphicFramePr>
        <p:xfrm>
          <a:off x="838200" y="914401"/>
          <a:ext cx="10515600" cy="504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Εικόνα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6346" y="50007"/>
            <a:ext cx="1909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812"/>
            <a:ext cx="1365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737"/>
            <a:ext cx="12191999" cy="8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038224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Εκτιμήσεις για τις επιπτώσεις της πανδημίας στον κύκλο εργασιών (%)</a:t>
            </a:r>
          </a:p>
        </p:txBody>
      </p:sp>
      <p:pic>
        <p:nvPicPr>
          <p:cNvPr id="4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941"/>
            <a:ext cx="12192000" cy="874058"/>
          </a:xfrm>
          <a:prstGeom prst="rect">
            <a:avLst/>
          </a:prstGeom>
        </p:spPr>
      </p:pic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79761"/>
              </p:ext>
            </p:extLst>
          </p:nvPr>
        </p:nvGraphicFramePr>
        <p:xfrm>
          <a:off x="838200" y="1114425"/>
          <a:ext cx="10515600" cy="469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51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374"/>
          </a:xfrm>
        </p:spPr>
        <p:txBody>
          <a:bodyPr>
            <a:normAutofit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ea typeface="+mn-ea"/>
                <a:cs typeface="Calibri"/>
              </a:rPr>
              <a:t>Διεθνής και ελληνική οικονομία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"/>
            <a:ext cx="1365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1966" y="23812"/>
            <a:ext cx="1909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838200" y="1047751"/>
            <a:ext cx="106455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/>
              <a:t>Το 2021 αποτέλεσε χρονιά βαθύτερων ανακατατάξεων στην Ελλάδα αλλά και διεθνώς, με την πρωτοφανή αβεβαιότητα να αποτελεί το κυριότερο χαρακτηριστικό</a:t>
            </a:r>
            <a:r>
              <a:rPr lang="en-US" sz="2800" dirty="0"/>
              <a:t>.</a:t>
            </a:r>
            <a:endParaRPr lang="el-GR" sz="2800" dirty="0"/>
          </a:p>
          <a:p>
            <a:pPr algn="just"/>
            <a:endParaRPr lang="el-GR" sz="1000" dirty="0"/>
          </a:p>
          <a:p>
            <a:pPr algn="just"/>
            <a:r>
              <a:rPr lang="el-GR" sz="2800" dirty="0"/>
              <a:t>Οι «εμβολιαστικές ανισότητες» ενδέχεται να οξύνουν τις ανισότητες ανεπτυγμένου – αναπτυσσόμενου κόσμου.</a:t>
            </a:r>
          </a:p>
          <a:p>
            <a:pPr algn="just"/>
            <a:endParaRPr lang="el-GR" sz="1000" dirty="0"/>
          </a:p>
          <a:p>
            <a:pPr algn="just"/>
            <a:r>
              <a:rPr lang="el-GR" sz="2800" dirty="0"/>
              <a:t>Η ελληνική οικονομία</a:t>
            </a:r>
            <a:r>
              <a:rPr lang="en-US" sz="2800" dirty="0"/>
              <a:t>, </a:t>
            </a:r>
            <a:r>
              <a:rPr lang="el-GR" sz="2800" dirty="0"/>
              <a:t>λόγω και των κρατικών ενισχύσεων, παρουσιάζει ανθεκτικότητα </a:t>
            </a:r>
            <a:r>
              <a:rPr lang="el-GR" sz="2800" dirty="0" smtClean="0"/>
              <a:t>για το 2021 αλλά </a:t>
            </a:r>
            <a:r>
              <a:rPr lang="el-GR" sz="2800" dirty="0"/>
              <a:t>ο ισχυρός πληθωρισμός αποτελεί αποσταθεροποιητικό παράγοντα. </a:t>
            </a:r>
          </a:p>
          <a:p>
            <a:pPr algn="just"/>
            <a:endParaRPr lang="el-GR" sz="1000" dirty="0"/>
          </a:p>
          <a:p>
            <a:pPr algn="just"/>
            <a:r>
              <a:rPr lang="el-GR" sz="2800" dirty="0"/>
              <a:t>Για το 2022 προβλέπεται μεγέθυνση της τάξης του 4.9% (ΔΝΤ) και 4.5% (ΟΟΣΑ), χωρίς όμως να αποκλείεται επί τα </a:t>
            </a:r>
            <a:r>
              <a:rPr lang="el-GR" sz="2800" dirty="0" err="1"/>
              <a:t>χείρω</a:t>
            </a:r>
            <a:r>
              <a:rPr lang="el-GR" sz="2800" dirty="0"/>
              <a:t> αναθεώρηση.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17" y="886798"/>
            <a:ext cx="964854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838200" y="950500"/>
            <a:ext cx="10515600" cy="5226463"/>
          </a:xfrm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  <a:endParaRPr lang="el-GR" sz="1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5251"/>
            <a:ext cx="10515600" cy="1049338"/>
          </a:xfrm>
        </p:spPr>
        <p:txBody>
          <a:bodyPr/>
          <a:lstStyle/>
          <a:p>
            <a:pPr algn="just"/>
            <a:r>
              <a:rPr lang="el-GR" sz="3200" b="1" kern="0" dirty="0">
                <a:solidFill>
                  <a:srgbClr val="0070C0"/>
                </a:solidFill>
                <a:cs typeface="Calibri"/>
              </a:rPr>
              <a:t>Εκτίμηση έκτασης της πτώσης του κύκλου εργασιών (% επιχειρήσεων)</a:t>
            </a:r>
          </a:p>
        </p:txBody>
      </p:sp>
      <p:pic>
        <p:nvPicPr>
          <p:cNvPr id="4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941"/>
            <a:ext cx="12192000" cy="874058"/>
          </a:xfrm>
          <a:prstGeom prst="rect">
            <a:avLst/>
          </a:prstGeom>
        </p:spPr>
      </p:pic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855328"/>
              </p:ext>
            </p:extLst>
          </p:nvPr>
        </p:nvGraphicFramePr>
        <p:xfrm>
          <a:off x="838200" y="1144589"/>
          <a:ext cx="10515600" cy="471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2282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247651"/>
            <a:ext cx="10677525" cy="896938"/>
          </a:xfrm>
        </p:spPr>
        <p:txBody>
          <a:bodyPr>
            <a:normAutofit fontScale="90000"/>
          </a:bodyPr>
          <a:lstStyle/>
          <a:p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Δυνατότητα παροχής υπηρεσιών ηλεκτρονικών παραγγελιών (%)</a:t>
            </a:r>
          </a:p>
        </p:txBody>
      </p:sp>
      <p:pic>
        <p:nvPicPr>
          <p:cNvPr id="4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941"/>
            <a:ext cx="12192000" cy="874058"/>
          </a:xfrm>
          <a:prstGeom prst="rect">
            <a:avLst/>
          </a:prstGeom>
        </p:spPr>
      </p:pic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298623"/>
              </p:ext>
            </p:extLst>
          </p:nvPr>
        </p:nvGraphicFramePr>
        <p:xfrm>
          <a:off x="838200" y="1144589"/>
          <a:ext cx="10515600" cy="459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02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80976"/>
            <a:ext cx="10515600" cy="800099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3200" b="1" kern="0" dirty="0">
                <a:solidFill>
                  <a:srgbClr val="0070C0"/>
                </a:solidFill>
                <a:cs typeface="Calibri"/>
              </a:rPr>
              <a:t>Εκτίμηση για το χρόνο επιστροφής της αγοράς στην προ πανδημίας κατάσταση (% επιχειρήσεων)</a:t>
            </a:r>
          </a:p>
        </p:txBody>
      </p:sp>
      <p:pic>
        <p:nvPicPr>
          <p:cNvPr id="4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941"/>
            <a:ext cx="12192000" cy="874058"/>
          </a:xfrm>
          <a:prstGeom prst="rect">
            <a:avLst/>
          </a:prstGeom>
        </p:spPr>
      </p:pic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27659"/>
              </p:ext>
            </p:extLst>
          </p:nvPr>
        </p:nvGraphicFramePr>
        <p:xfrm>
          <a:off x="838200" y="981075"/>
          <a:ext cx="105156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013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33350"/>
            <a:ext cx="10515600" cy="685800"/>
          </a:xfrm>
        </p:spPr>
        <p:txBody>
          <a:bodyPr>
            <a:normAutofit/>
          </a:bodyPr>
          <a:lstStyle/>
          <a:p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Βασικά 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5000625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/>
              <a:t>Η εγχώρια οικονομία και το εμπόριο δοκιμάζουν για παρατεταμένο διάστημα τις ισχυρές πιέσεις από την τριπλή κρίση.</a:t>
            </a:r>
          </a:p>
          <a:p>
            <a:pPr algn="just"/>
            <a:endParaRPr lang="el-GR" sz="1000" dirty="0"/>
          </a:p>
          <a:p>
            <a:pPr algn="just"/>
            <a:r>
              <a:rPr lang="el-GR" dirty="0"/>
              <a:t>Το εμπόριο παραμένει ο μεγαλύτερος εργοδότης σε μια όμως αγορά εργασίας που μετασχηματίζεται και αλλάζει διαρκώς.</a:t>
            </a:r>
          </a:p>
          <a:p>
            <a:pPr algn="just"/>
            <a:endParaRPr lang="el-GR" sz="1000" dirty="0"/>
          </a:p>
          <a:p>
            <a:pPr algn="just"/>
            <a:r>
              <a:rPr lang="el-GR" dirty="0"/>
              <a:t>Η βελτίωση των βασικών μεγεθών των εμπορικών επιχειρήσεων δεν κατανέμεται οριζόντια μεταξύ των </a:t>
            </a:r>
            <a:r>
              <a:rPr lang="el-GR" dirty="0" smtClean="0"/>
              <a:t>επιχειρήσεων αλλά εντείνεται ο δυισμός.</a:t>
            </a:r>
            <a:endParaRPr lang="el-GR" dirty="0"/>
          </a:p>
          <a:p>
            <a:pPr algn="just"/>
            <a:endParaRPr lang="el-GR" sz="1000" dirty="0"/>
          </a:p>
          <a:p>
            <a:pPr algn="just"/>
            <a:r>
              <a:rPr lang="el-GR" dirty="0"/>
              <a:t>Η ευελιξία και η επιτυχή ολοκλήρωση του μετασχηματισμού της οικονομίας και της επιχειρηματικότητας θα είναι το «κλειδί» για τη βιωσιμότητα.  </a:t>
            </a:r>
          </a:p>
        </p:txBody>
      </p:sp>
      <p:pic>
        <p:nvPicPr>
          <p:cNvPr id="4" name="Θέση περιεχομένου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941"/>
            <a:ext cx="12192000" cy="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1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982663"/>
          </a:xfrm>
        </p:spPr>
        <p:txBody>
          <a:bodyPr>
            <a:normAutofit/>
          </a:bodyPr>
          <a:lstStyle/>
          <a:p>
            <a:r>
              <a:rPr lang="el-GR" sz="3600" b="1" kern="0" dirty="0">
                <a:solidFill>
                  <a:srgbClr val="0070C0"/>
                </a:solidFill>
                <a:cs typeface="Calibri"/>
              </a:rPr>
              <a:t>Τι να περιμένουμε στο εμπόριο στο προσεχές μέλλον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4867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lvl="0" algn="just"/>
            <a:r>
              <a:rPr lang="el-GR" sz="4200" b="1" dirty="0"/>
              <a:t>Πιέσεις στα περιθώρια κέρδους, </a:t>
            </a:r>
            <a:r>
              <a:rPr lang="el-GR" sz="4200" dirty="0"/>
              <a:t>ισορροπώντας μεταξύ του διογκούμενου κόστους αγαθών και της μειούμενης αγοραστικής δύναμης των καταναλωτών.</a:t>
            </a:r>
          </a:p>
          <a:p>
            <a:pPr lvl="0" algn="just"/>
            <a:endParaRPr lang="el-GR" sz="1800" dirty="0"/>
          </a:p>
          <a:p>
            <a:pPr lvl="0" algn="just"/>
            <a:r>
              <a:rPr lang="el-GR" sz="4200" b="1" dirty="0"/>
              <a:t>Ζήτηση δύο ταχυτήτων, </a:t>
            </a:r>
            <a:r>
              <a:rPr lang="el-GR" sz="4200" dirty="0"/>
              <a:t>για τα χαμηλά και υψηλά εισοδήματα.</a:t>
            </a:r>
          </a:p>
          <a:p>
            <a:pPr lvl="0" algn="just"/>
            <a:endParaRPr lang="el-GR" sz="1800" dirty="0"/>
          </a:p>
          <a:p>
            <a:pPr lvl="0" algn="just"/>
            <a:r>
              <a:rPr lang="el-GR" sz="4200" b="1" dirty="0"/>
              <a:t>Επιτάχυνση </a:t>
            </a:r>
            <a:r>
              <a:rPr lang="el-GR" sz="4200" b="1" dirty="0" smtClean="0"/>
              <a:t>των </a:t>
            </a:r>
            <a:r>
              <a:rPr lang="en-US" sz="4200" b="1" dirty="0" smtClean="0"/>
              <a:t>“</a:t>
            </a:r>
            <a:r>
              <a:rPr lang="en-US" sz="4200" b="1" dirty="0" err="1" smtClean="0"/>
              <a:t>omni</a:t>
            </a:r>
            <a:r>
              <a:rPr lang="en-US" sz="4200" b="1" dirty="0" smtClean="0"/>
              <a:t>-channel”</a:t>
            </a:r>
            <a:r>
              <a:rPr lang="el-GR" sz="4200" b="1" dirty="0" smtClean="0"/>
              <a:t> </a:t>
            </a:r>
            <a:r>
              <a:rPr lang="el-GR" sz="4200" b="1" dirty="0"/>
              <a:t>αγορών στην Ελλάδα, </a:t>
            </a:r>
            <a:r>
              <a:rPr lang="el-GR" sz="4200" dirty="0"/>
              <a:t>όταν θα επιβραδύνεται στις πιο ώριμες ψηφιακά αγορές. </a:t>
            </a:r>
          </a:p>
          <a:p>
            <a:pPr lvl="0" algn="just"/>
            <a:endParaRPr lang="el-GR" sz="1800" dirty="0"/>
          </a:p>
          <a:p>
            <a:pPr lvl="0" algn="just"/>
            <a:r>
              <a:rPr lang="el-GR" sz="4200" b="1" dirty="0"/>
              <a:t>Αξιοποίηση όλων των πιθανών πηγών κέρδους, </a:t>
            </a:r>
            <a:r>
              <a:rPr lang="el-GR" sz="4200" dirty="0"/>
              <a:t>με έμφαση στην ανάλυση δεδομένων και στην τεχνητή νοημοσύνη. </a:t>
            </a:r>
          </a:p>
          <a:p>
            <a:pPr lvl="0" algn="just"/>
            <a:endParaRPr lang="el-GR" sz="1600" dirty="0"/>
          </a:p>
          <a:p>
            <a:pPr lvl="0" algn="just"/>
            <a:r>
              <a:rPr lang="el-GR" sz="4200" b="1" dirty="0"/>
              <a:t>Πιθανή υστέρηση δεξιοτήτων και κατάρτισης, </a:t>
            </a:r>
            <a:r>
              <a:rPr lang="el-GR" sz="4200" dirty="0"/>
              <a:t>απέναντι στις νέες προκλήσεις του μετασχηματισμού.</a:t>
            </a:r>
          </a:p>
          <a:p>
            <a:pPr marL="0" indent="0">
              <a:buNone/>
            </a:pPr>
            <a:endParaRPr lang="el-GR" sz="4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072"/>
            <a:ext cx="12192000" cy="7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72614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Ετήσια μεταβολή (%) ΔΚΕ στους κλάδους του εμπορίου</a:t>
            </a:r>
          </a:p>
        </p:txBody>
      </p:sp>
      <p:graphicFrame>
        <p:nvGraphicFramePr>
          <p:cNvPr id="7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349210"/>
              </p:ext>
            </p:extLst>
          </p:nvPr>
        </p:nvGraphicFramePr>
        <p:xfrm>
          <a:off x="838200" y="1035424"/>
          <a:ext cx="10515600" cy="469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00" dirty="0"/>
              <a:t>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01707"/>
            <a:ext cx="10515600" cy="927846"/>
          </a:xfrm>
        </p:spPr>
        <p:txBody>
          <a:bodyPr>
            <a:normAutofit/>
          </a:bodyPr>
          <a:lstStyle/>
          <a:p>
            <a:pPr algn="ctr"/>
            <a:r>
              <a:rPr lang="el-GR" sz="40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 </a:t>
            </a:r>
            <a:r>
              <a:rPr lang="el-GR" sz="36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Εξέλιξη ΔΚΕ &amp; Τρόφιμα, 2011-2021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65" y="0"/>
            <a:ext cx="1365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1966" y="23812"/>
            <a:ext cx="1909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Θέση περιεχομένου 4">
            <a:extLst>
              <a:ext uri="{FF2B5EF4-FFF2-40B4-BE49-F238E27FC236}">
                <a16:creationId xmlns:a16="http://schemas.microsoft.com/office/drawing/2014/main" xmlns="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83651"/>
              </p:ext>
            </p:extLst>
          </p:nvPr>
        </p:nvGraphicFramePr>
        <p:xfrm>
          <a:off x="838200" y="1129553"/>
          <a:ext cx="10363201" cy="474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884B9C0B-6F0C-41DE-88EF-8F32A2AA670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096624" y="6176962"/>
            <a:ext cx="257175" cy="45719"/>
          </a:xfrm>
        </p:spPr>
        <p:txBody>
          <a:bodyPr>
            <a:normAutofit fontScale="25000" lnSpcReduction="20000"/>
          </a:bodyPr>
          <a:lstStyle/>
          <a:p>
            <a:r>
              <a:rPr lang="el-GR" sz="100" dirty="0"/>
              <a:t>.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8296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404"/>
          </a:xfrm>
        </p:spPr>
        <p:txBody>
          <a:bodyPr>
            <a:normAutofit/>
          </a:bodyPr>
          <a:lstStyle/>
          <a:p>
            <a:pPr algn="ctr"/>
            <a:r>
              <a:rPr lang="el-GR" sz="40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Εξέλιξη ΔΚΕ &amp; Ένδυση - Υπόδηση, 2011-2021</a:t>
            </a:r>
          </a:p>
        </p:txBody>
      </p:sp>
      <p:graphicFrame>
        <p:nvGraphicFramePr>
          <p:cNvPr id="7" name="Θέση περιεχομένου 3">
            <a:extLst>
              <a:ext uri="{FF2B5EF4-FFF2-40B4-BE49-F238E27FC236}">
                <a16:creationId xmlns:a16="http://schemas.microsoft.com/office/drawing/2014/main" xmlns="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02785"/>
              </p:ext>
            </p:extLst>
          </p:nvPr>
        </p:nvGraphicFramePr>
        <p:xfrm>
          <a:off x="591671" y="975269"/>
          <a:ext cx="11214847" cy="487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00" dirty="0"/>
              <a:t>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2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8565" y="365125"/>
            <a:ext cx="11201400" cy="1060263"/>
          </a:xfrm>
        </p:spPr>
        <p:txBody>
          <a:bodyPr>
            <a:normAutofit/>
          </a:bodyPr>
          <a:lstStyle/>
          <a:p>
            <a:pPr algn="ctr"/>
            <a:r>
              <a:rPr lang="el-GR" sz="3600" b="1" kern="0" dirty="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Εξέλιξη ΔΚΕ &amp; Πωλήσεις εκτός καταστημάτων, 2011-2021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"/>
            <a:ext cx="1365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1966" y="23812"/>
            <a:ext cx="1909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Θέση περιεχομένου 3">
            <a:extLst>
              <a:ext uri="{FF2B5EF4-FFF2-40B4-BE49-F238E27FC236}">
                <a16:creationId xmlns:a16="http://schemas.microsoft.com/office/drawing/2014/main" xmlns="" id="{00000000-0008-0000-01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93284"/>
              </p:ext>
            </p:extLst>
          </p:nvPr>
        </p:nvGraphicFramePr>
        <p:xfrm>
          <a:off x="395536" y="1317813"/>
          <a:ext cx="10859652" cy="46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flipH="1">
            <a:off x="11353800" y="5970495"/>
            <a:ext cx="442664" cy="206467"/>
          </a:xfrm>
        </p:spPr>
        <p:txBody>
          <a:bodyPr>
            <a:normAutofit/>
          </a:bodyPr>
          <a:lstStyle/>
          <a:p>
            <a:r>
              <a:rPr lang="el-GR" sz="100" dirty="0"/>
              <a:t>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371599"/>
            <a:ext cx="10515600" cy="2554941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l-GR" b="1" kern="0" dirty="0">
                <a:solidFill>
                  <a:srgbClr val="0070C0"/>
                </a:solidFill>
                <a:cs typeface="Calibri"/>
              </a:rPr>
              <a:t>2</a:t>
            </a:r>
            <a:r>
              <a:rPr lang="en-US" b="1" kern="0" dirty="0">
                <a:solidFill>
                  <a:srgbClr val="0070C0"/>
                </a:solidFill>
                <a:cs typeface="Calibri"/>
              </a:rPr>
              <a:t>.   </a:t>
            </a:r>
            <a:r>
              <a:rPr lang="el-GR" b="1" kern="0" dirty="0">
                <a:solidFill>
                  <a:srgbClr val="0070C0"/>
                </a:solidFill>
                <a:cs typeface="Calibri"/>
              </a:rPr>
              <a:t>Η απασχόληση στο εμπόριο: </a:t>
            </a:r>
            <a:br>
              <a:rPr lang="el-GR" b="1" kern="0" dirty="0">
                <a:solidFill>
                  <a:srgbClr val="0070C0"/>
                </a:solidFill>
                <a:cs typeface="Calibri"/>
              </a:rPr>
            </a:br>
            <a:r>
              <a:rPr lang="el-GR" b="1" kern="0" dirty="0">
                <a:solidFill>
                  <a:srgbClr val="0070C0"/>
                </a:solidFill>
                <a:cs typeface="Calibri"/>
              </a:rPr>
              <a:t>Δομή και διάρθρωση </a:t>
            </a:r>
            <a:r>
              <a:rPr lang="en-US" b="1" kern="0" dirty="0">
                <a:solidFill>
                  <a:srgbClr val="0070C0"/>
                </a:solidFill>
                <a:cs typeface="Calibri"/>
              </a:rPr>
              <a:t/>
            </a:r>
            <a:br>
              <a:rPr lang="en-US" b="1" kern="0" dirty="0">
                <a:solidFill>
                  <a:srgbClr val="0070C0"/>
                </a:solidFill>
                <a:cs typeface="Calibri"/>
              </a:rPr>
            </a:br>
            <a:endParaRPr lang="el-GR" dirty="0"/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"/>
            <a:ext cx="1365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1966" y="23812"/>
            <a:ext cx="1909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00" dirty="0"/>
              <a:t>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1999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3717"/>
          </a:xfrm>
        </p:spPr>
        <p:txBody>
          <a:bodyPr>
            <a:normAutofit/>
          </a:bodyPr>
          <a:lstStyle/>
          <a:p>
            <a:r>
              <a:rPr lang="el-GR" sz="3200" b="1" kern="0" dirty="0">
                <a:solidFill>
                  <a:srgbClr val="0070C0"/>
                </a:solidFill>
                <a:cs typeface="Calibri"/>
              </a:rPr>
              <a:t>Η πλήρης προκλήσεων εγχώρια αγορά εργασίας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33719"/>
            <a:ext cx="10515600" cy="519822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ts val="4300"/>
              </a:lnSpc>
              <a:buFont typeface="Arial" charset="0"/>
              <a:buChar char="•"/>
            </a:pPr>
            <a:r>
              <a:rPr lang="el-GR" b="1" dirty="0">
                <a:latin typeface="Calibri" pitchFamily="34" charset="0"/>
              </a:rPr>
              <a:t>Το 20</a:t>
            </a:r>
            <a:r>
              <a:rPr lang="en-US" b="1" dirty="0">
                <a:latin typeface="Calibri" pitchFamily="34" charset="0"/>
              </a:rPr>
              <a:t>2</a:t>
            </a:r>
            <a:r>
              <a:rPr lang="el-GR" b="1" dirty="0">
                <a:latin typeface="Calibri" pitchFamily="34" charset="0"/>
              </a:rPr>
              <a:t>1 η εγχώρια απασχόληση ενισχύθηκε κατά 1,9%</a:t>
            </a:r>
            <a:r>
              <a:rPr lang="el-GR" dirty="0">
                <a:latin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charset="0"/>
              <a:buChar char="•"/>
            </a:pPr>
            <a:r>
              <a:rPr lang="el-GR" b="1" dirty="0">
                <a:latin typeface="Calibri" pitchFamily="34" charset="0"/>
              </a:rPr>
              <a:t>Το ποσοστό ανεργίας συρρικνώθηκε σε 15,9% </a:t>
            </a:r>
            <a:r>
              <a:rPr lang="el-GR" dirty="0">
                <a:latin typeface="Calibri" pitchFamily="34" charset="0"/>
              </a:rPr>
              <a:t>από 16,8% το 2020.</a:t>
            </a:r>
          </a:p>
          <a:p>
            <a:pPr marL="342900" indent="-342900" algn="just">
              <a:lnSpc>
                <a:spcPts val="4300"/>
              </a:lnSpc>
              <a:buFont typeface="Arial" charset="0"/>
              <a:buChar char="•"/>
            </a:pPr>
            <a:r>
              <a:rPr lang="el-GR" dirty="0">
                <a:latin typeface="Calibri" pitchFamily="34" charset="0"/>
              </a:rPr>
              <a:t>Η απασχόληση στο εμπόριο έδειξε τάσεις σταθεροποίησης (-0,6%).</a:t>
            </a:r>
          </a:p>
          <a:p>
            <a:pPr marL="285750" indent="-285750" algn="just">
              <a:lnSpc>
                <a:spcPts val="4300"/>
              </a:lnSpc>
              <a:buFont typeface="Arial" charset="0"/>
              <a:buChar char="•"/>
            </a:pPr>
            <a:r>
              <a:rPr lang="el-GR" b="1" dirty="0">
                <a:latin typeface="Calibri" pitchFamily="34" charset="0"/>
              </a:rPr>
              <a:t>Το εμπόριο, </a:t>
            </a:r>
            <a:r>
              <a:rPr lang="el-GR" dirty="0">
                <a:latin typeface="Calibri" pitchFamily="34" charset="0"/>
              </a:rPr>
              <a:t>παρά τις πιέσεις και τις προκλήσεις, </a:t>
            </a:r>
            <a:r>
              <a:rPr lang="el-GR" b="1" dirty="0">
                <a:latin typeface="Calibri" pitchFamily="34" charset="0"/>
              </a:rPr>
              <a:t>παραμένει, ο σημαντικότερος εργοδότης της χώρας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(17,9% </a:t>
            </a:r>
            <a:r>
              <a:rPr lang="el-GR" dirty="0">
                <a:latin typeface="Calibri" pitchFamily="34" charset="0"/>
              </a:rPr>
              <a:t>στη</a:t>
            </a:r>
            <a:r>
              <a:rPr lang="el-GR" b="1" dirty="0">
                <a:latin typeface="Calibri" pitchFamily="34" charset="0"/>
              </a:rPr>
              <a:t> συνολική </a:t>
            </a:r>
            <a:r>
              <a:rPr lang="el-GR" dirty="0">
                <a:latin typeface="Calibri" pitchFamily="34" charset="0"/>
              </a:rPr>
              <a:t>&amp; </a:t>
            </a:r>
            <a:r>
              <a:rPr lang="el-GR" b="1" dirty="0">
                <a:latin typeface="Calibri" pitchFamily="34" charset="0"/>
              </a:rPr>
              <a:t>20,2%</a:t>
            </a:r>
            <a:r>
              <a:rPr lang="el-GR" dirty="0">
                <a:latin typeface="Calibri" pitchFamily="34" charset="0"/>
              </a:rPr>
              <a:t> στη </a:t>
            </a:r>
            <a:r>
              <a:rPr lang="el-GR" b="1" dirty="0">
                <a:latin typeface="Calibri" pitchFamily="34" charset="0"/>
              </a:rPr>
              <a:t>μη αγροτική </a:t>
            </a:r>
            <a:r>
              <a:rPr lang="el-GR" dirty="0">
                <a:latin typeface="Calibri" pitchFamily="34" charset="0"/>
              </a:rPr>
              <a:t>απασχόληση</a:t>
            </a:r>
            <a:r>
              <a:rPr lang="el-GR" b="1" dirty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</a:rPr>
              <a:t>.</a:t>
            </a:r>
          </a:p>
          <a:p>
            <a:pPr marL="285750" indent="-285750" algn="just">
              <a:lnSpc>
                <a:spcPts val="4300"/>
              </a:lnSpc>
              <a:buFont typeface="Arial" charset="0"/>
              <a:buChar char="•"/>
            </a:pPr>
            <a:r>
              <a:rPr lang="el-GR" dirty="0">
                <a:latin typeface="Calibri" pitchFamily="34" charset="0"/>
              </a:rPr>
              <a:t>Στο εμπόριο, συγκεντρώνεται του 29,9% των εργοδοτών και το </a:t>
            </a:r>
            <a:r>
              <a:rPr lang="el-GR" b="1" dirty="0">
                <a:latin typeface="Calibri" pitchFamily="34" charset="0"/>
              </a:rPr>
              <a:t>17,1% </a:t>
            </a:r>
            <a:r>
              <a:rPr lang="el-GR" dirty="0">
                <a:latin typeface="Calibri" pitchFamily="34" charset="0"/>
              </a:rPr>
              <a:t>των αυτοαπασχολουμένων της χώρας.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941"/>
            <a:ext cx="12191999" cy="82605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93259"/>
            <a:ext cx="9158592" cy="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7451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1377</Words>
  <Application>Microsoft Office PowerPoint</Application>
  <PresentationFormat>Ευρεία οθόνη</PresentationFormat>
  <Paragraphs>366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Θέμα του Office</vt:lpstr>
      <vt:lpstr>Ετήσια Έκθεση  Ελληνικού Εμπορίου 2021 </vt:lpstr>
      <vt:lpstr>.</vt:lpstr>
      <vt:lpstr>Διεθνής και ελληνική οικονομία</vt:lpstr>
      <vt:lpstr>Ετήσια μεταβολή (%) ΔΚΕ στους κλάδους του εμπορίου</vt:lpstr>
      <vt:lpstr> Εξέλιξη ΔΚΕ &amp; Τρόφιμα, 2011-2021</vt:lpstr>
      <vt:lpstr>Εξέλιξη ΔΚΕ &amp; Ένδυση - Υπόδηση, 2011-2021</vt:lpstr>
      <vt:lpstr>Εξέλιξη ΔΚΕ &amp; Πωλήσεις εκτός καταστημάτων, 2011-2021</vt:lpstr>
      <vt:lpstr>2.   Η απασχόληση στο εμπόριο:  Δομή και διάρθρωση  </vt:lpstr>
      <vt:lpstr>Η πλήρης προκλήσεων εγχώρια αγορά εργασίας </vt:lpstr>
      <vt:lpstr>Εξελίξεις της απασχόλησης στο εμπόριο</vt:lpstr>
      <vt:lpstr>.</vt:lpstr>
      <vt:lpstr>Οι εμπορικές Α.Ε. &amp; Ε.Π.Ε. για το 2020 </vt:lpstr>
      <vt:lpstr>Κύκλος Εργασιών στους επιμέρους κλάδους του Εμπορίου σε χιλ. ευρώ και % μεταβολές, (πηγή: ΕΛΣΤΑΤ, διοικητικές πηγές)</vt:lpstr>
      <vt:lpstr>.</vt:lpstr>
      <vt:lpstr>Κύρια ευρήματα πρωτογενούς έρευνας </vt:lpstr>
      <vt:lpstr>Καθεστώς χρήσης ακινήτου (%) &amp; μέσο μίσθωμα στο λιανικό (ευρώ)</vt:lpstr>
      <vt:lpstr> Γεωγραφική προέλευση εμπορευμάτων λιανικού εμπορίου και πιθανότητα διακοπής συνεργασίας (%)</vt:lpstr>
      <vt:lpstr>Εκτίμηση ετήσιας μεταβολής του κύκλου εργασιών λιανικού εμπορίου κατά το Ά εξάμηνο, (% επιχειρήσεων)</vt:lpstr>
      <vt:lpstr>Εξέλιξη μέσου εξαμηνιαίου κύκλου εργασιών (σε ευρώ)</vt:lpstr>
      <vt:lpstr> Εκτιμήσεις βασικών οικονομικών μεγεθών (σύγκριση με 2019) </vt:lpstr>
      <vt:lpstr>    Οι οφειλές επιχειρήσεων προς: (%) </vt:lpstr>
      <vt:lpstr> Μέσο ύψος οφειλών του λιανικού εμπορίου σε εφορία/ e-ΕΦΚΑ (σε ευρώ)</vt:lpstr>
      <vt:lpstr>Πηγές Χρηματοδότησης (%, πολλαπλής επιλογής)</vt:lpstr>
      <vt:lpstr>Αξιολόγηση προβλημάτων των εμπορικών επιχειρήσεων,  Ά εξάμηνο 2020 &amp; 2021</vt:lpstr>
      <vt:lpstr>Κατηγορίες Επίδοσης – Η μεθοδολογία </vt:lpstr>
      <vt:lpstr> Κατηγορίες επίδοσης επιχειρήσεων στο λιανικό εμπόριο  </vt:lpstr>
      <vt:lpstr>Κατανομή ανά κλάδο δραστηριότητας</vt:lpstr>
      <vt:lpstr>Εκτίμηση κατάστασης ανά ομάδα επίδοσης</vt:lpstr>
      <vt:lpstr>Εκτιμήσεις για τις επιπτώσεις της πανδημίας στον κύκλο εργασιών (%)</vt:lpstr>
      <vt:lpstr>Εκτίμηση έκτασης της πτώσης του κύκλου εργασιών (% επιχειρήσεων)</vt:lpstr>
      <vt:lpstr>Δυνατότητα παροχής υπηρεσιών ηλεκτρονικών παραγγελιών (%)</vt:lpstr>
      <vt:lpstr>Εκτίμηση για το χρόνο επιστροφής της αγοράς στην προ πανδημίας κατάσταση (% επιχειρήσεων)</vt:lpstr>
      <vt:lpstr>Βασικά Συμπεράσματα</vt:lpstr>
      <vt:lpstr>Τι να περιμένουμε στο εμπόριο στο προσεχές μέλλον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EEEE2021</dc:title>
  <dc:creator>Charalambos Arachovas</dc:creator>
  <cp:lastModifiedBy>Charalambos Arachovas</cp:lastModifiedBy>
  <cp:revision>68</cp:revision>
  <cp:lastPrinted>2022-04-01T11:50:11Z</cp:lastPrinted>
  <dcterms:created xsi:type="dcterms:W3CDTF">2022-03-30T08:33:48Z</dcterms:created>
  <dcterms:modified xsi:type="dcterms:W3CDTF">2022-04-05T06:34:21Z</dcterms:modified>
</cp:coreProperties>
</file>